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tags/tag1.xml" ContentType="application/vnd.openxmlformats-officedocument.presentationml.tags+xml"/>
  <Override PartName="/ppt/notesSlides/notesSlide2.xml" ContentType="application/vnd.openxmlformats-officedocument.presentationml.notesSlide+xml"/>
  <Override PartName="/ppt/comments/comment2.xml" ContentType="application/vnd.openxmlformats-officedocument.presentationml.comments+xml"/>
  <Override PartName="/ppt/tags/tag2.xml" ContentType="application/vnd.openxmlformats-officedocument.presentationml.tags+xml"/>
  <Override PartName="/ppt/notesSlides/notesSlide3.xml" ContentType="application/vnd.openxmlformats-officedocument.presentationml.notesSlide+xml"/>
  <Override PartName="/ppt/comments/comment3.xml" ContentType="application/vnd.openxmlformats-officedocument.presentationml.comment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tags/tag10.xml" ContentType="application/vnd.openxmlformats-officedocument.presentationml.tags+xml"/>
  <Override PartName="/ppt/tags/tag11.xml" ContentType="application/vnd.openxmlformats-officedocument.presentationml.tags+xml"/>
  <Override PartName="/ppt/comments/comment5.xml" ContentType="application/vnd.openxmlformats-officedocument.presentationml.comment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comments/comment12.xml" ContentType="application/vnd.openxmlformats-officedocument.presentationml.comments+xml"/>
  <Override PartName="/ppt/comments/comment13.xml" ContentType="application/vnd.openxmlformats-officedocument.presentationml.comment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1"/>
    <p:sldMasterId id="2147484031" r:id="rId2"/>
  </p:sldMasterIdLst>
  <p:notesMasterIdLst>
    <p:notesMasterId r:id="rId32"/>
  </p:notesMasterIdLst>
  <p:handoutMasterIdLst>
    <p:handoutMasterId r:id="rId33"/>
  </p:handoutMasterIdLst>
  <p:sldIdLst>
    <p:sldId id="260" r:id="rId3"/>
    <p:sldId id="299" r:id="rId4"/>
    <p:sldId id="318" r:id="rId5"/>
    <p:sldId id="321" r:id="rId6"/>
    <p:sldId id="319" r:id="rId7"/>
    <p:sldId id="307" r:id="rId8"/>
    <p:sldId id="308" r:id="rId9"/>
    <p:sldId id="310" r:id="rId10"/>
    <p:sldId id="311" r:id="rId11"/>
    <p:sldId id="315" r:id="rId12"/>
    <p:sldId id="314" r:id="rId13"/>
    <p:sldId id="312" r:id="rId14"/>
    <p:sldId id="313" r:id="rId15"/>
    <p:sldId id="328" r:id="rId16"/>
    <p:sldId id="329" r:id="rId17"/>
    <p:sldId id="316" r:id="rId18"/>
    <p:sldId id="325" r:id="rId19"/>
    <p:sldId id="317" r:id="rId20"/>
    <p:sldId id="309" r:id="rId21"/>
    <p:sldId id="327" r:id="rId22"/>
    <p:sldId id="305" r:id="rId23"/>
    <p:sldId id="306" r:id="rId24"/>
    <p:sldId id="322" r:id="rId25"/>
    <p:sldId id="323" r:id="rId26"/>
    <p:sldId id="324" r:id="rId27"/>
    <p:sldId id="320" r:id="rId28"/>
    <p:sldId id="326" r:id="rId29"/>
    <p:sldId id="331" r:id="rId30"/>
    <p:sldId id="330"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0A345A4-F3A6-4102-B89C-CA4D60F18D10}">
          <p14:sldIdLst>
            <p14:sldId id="260"/>
            <p14:sldId id="299"/>
            <p14:sldId id="318"/>
            <p14:sldId id="321"/>
            <p14:sldId id="319"/>
            <p14:sldId id="307"/>
            <p14:sldId id="308"/>
            <p14:sldId id="310"/>
            <p14:sldId id="311"/>
            <p14:sldId id="315"/>
            <p14:sldId id="314"/>
            <p14:sldId id="312"/>
            <p14:sldId id="313"/>
            <p14:sldId id="328"/>
            <p14:sldId id="329"/>
            <p14:sldId id="316"/>
            <p14:sldId id="325"/>
            <p14:sldId id="317"/>
            <p14:sldId id="309"/>
            <p14:sldId id="327"/>
            <p14:sldId id="305"/>
            <p14:sldId id="306"/>
            <p14:sldId id="322"/>
            <p14:sldId id="323"/>
            <p14:sldId id="324"/>
            <p14:sldId id="320"/>
            <p14:sldId id="326"/>
            <p14:sldId id="331"/>
            <p14:sldId id="3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 Quix" initials="CQ" lastIdx="24" clrIdx="0">
    <p:extLst>
      <p:ext uri="{19B8F6BF-5375-455C-9EA6-DF929625EA0E}">
        <p15:presenceInfo xmlns:p15="http://schemas.microsoft.com/office/powerpoint/2012/main" userId="Christoph Quix" providerId="None"/>
      </p:ext>
    </p:extLst>
  </p:cmAuthor>
  <p:cmAuthor id="2" name="rihan hai" initials="rh" lastIdx="3" clrIdx="1">
    <p:extLst>
      <p:ext uri="{19B8F6BF-5375-455C-9EA6-DF929625EA0E}">
        <p15:presenceInfo xmlns:p15="http://schemas.microsoft.com/office/powerpoint/2012/main" userId="fa0a3c989e3566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6"/>
    <a:srgbClr val="179C7D"/>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72" autoAdjust="0"/>
    <p:restoredTop sz="94524" autoAdjust="0"/>
  </p:normalViewPr>
  <p:slideViewPr>
    <p:cSldViewPr snapToGrid="0">
      <p:cViewPr varScale="1">
        <p:scale>
          <a:sx n="96" d="100"/>
          <a:sy n="96" d="100"/>
        </p:scale>
        <p:origin x="224" y="60"/>
      </p:cViewPr>
      <p:guideLst/>
    </p:cSldViewPr>
  </p:slideViewPr>
  <p:notesTextViewPr>
    <p:cViewPr>
      <p:scale>
        <a:sx n="1" d="1"/>
        <a:sy n="1" d="1"/>
      </p:scale>
      <p:origin x="0" y="0"/>
    </p:cViewPr>
  </p:notesText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30T15:24:04.880" idx="4">
    <p:pos x="10" y="10"/>
    <p:text>Do not forget to change the footer.</p:text>
    <p:extLst>
      <p:ext uri="{C676402C-5697-4E1C-873F-D02D1690AC5C}">
        <p15:threadingInfo xmlns:p15="http://schemas.microsoft.com/office/powerpoint/2012/main" timeZoneBias="-120"/>
      </p:ext>
    </p:extLst>
  </p:cm>
  <p:cm authorId="1" dt="2019-07-30T15:24:32.753" idx="5">
    <p:pos x="10" y="146"/>
    <p:text>Do not use something like Agenda slides, no time for that stuff.</p:text>
    <p:extLst>
      <p:ext uri="{C676402C-5697-4E1C-873F-D02D1690AC5C}">
        <p15:threadingInfo xmlns:p15="http://schemas.microsoft.com/office/powerpoint/2012/main" timeZoneBias="-120">
          <p15:parentCm authorId="1" idx="4"/>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7-30T15:43:47.981" idx="22">
    <p:pos x="10" y="10"/>
    <p:text>Use multiple slides so that you can enlarge figures and text. Just focus on the most important aspects, do not show all details of the evaluation. Show the general idea of the evaluation using mapping generators. What is the baseline?</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7-30T15:43:47.981" idx="22">
    <p:pos x="10" y="10"/>
    <p:text>Use multiple slides so that you can enlarge figures and text. Just focus on the most important aspects, do not show all details of the evaluation. Show the general idea of the evaluation using mapping generators. What is the baseline?</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7-30T15:46:31.916" idx="24">
    <p:pos x="10" y="10"/>
    <p:text>It might be a good idea to prepare some backup slides to answer detailed questions, e.g., with the algorithms, more examples, theorems, definitions, etc.</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7-30T15:43:35.660" idx="21">
    <p:pos x="10" y="10"/>
    <p:text>Skip</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7-30T15:22:08.765" idx="1">
    <p:pos x="700" y="134"/>
    <p:text/>
    <p:extLst mod="1">
      <p:ext uri="{C676402C-5697-4E1C-873F-D02D1690AC5C}">
        <p15:threadingInfo xmlns:p15="http://schemas.microsoft.com/office/powerpoint/2012/main" timeZoneBias="-120"/>
      </p:ext>
    </p:extLst>
  </p:cm>
  <p:cm authorId="1" dt="2019-07-30T15:23:27.758" idx="2">
    <p:pos x="700" y="270"/>
    <p:text/>
    <p:extLst mod="1">
      <p:ext uri="{C676402C-5697-4E1C-873F-D02D1690AC5C}">
        <p15:threadingInfo xmlns:p15="http://schemas.microsoft.com/office/powerpoint/2012/main" timeZoneBias="-120">
          <p15:parentCm authorId="1" idx="1"/>
        </p15:threadingInfo>
      </p:ext>
    </p:extLst>
  </p:cm>
  <p:cm authorId="1" dt="2019-07-30T15:23:57.388" idx="3">
    <p:pos x="700" y="406"/>
    <p:text>In addition to the graphical representation of the mapping, you can have the formal definition.</p:text>
    <p:extLst mod="1">
      <p:ext uri="{C676402C-5697-4E1C-873F-D02D1690AC5C}">
        <p15:threadingInfo xmlns:p15="http://schemas.microsoft.com/office/powerpoint/2012/main" timeZoneBias="-120">
          <p15:parentCm authorId="1"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7-30T15:24:37.622" idx="6">
    <p:pos x="10" y="10"/>
    <p:text>Rather skip that. The focus is on the theoretical work on schema mappings, may be you can mention on the last slide that this is being integrated into a schema management system for data lakes.</p:text>
    <p:extLst>
      <p:ext uri="{C676402C-5697-4E1C-873F-D02D1690AC5C}">
        <p15:threadingInfo xmlns:p15="http://schemas.microsoft.com/office/powerpoint/2012/main" timeZoneBias="-120"/>
      </p:ext>
    </p:extLst>
  </p:cm>
  <p:cm authorId="2" dt="2019-07-31T10:33:04.624" idx="1">
    <p:pos x="10" y="146"/>
    <p:text>No. we should keep this.</p:text>
    <p:extLst>
      <p:ext uri="{C676402C-5697-4E1C-873F-D02D1690AC5C}">
        <p15:threadingInfo xmlns:p15="http://schemas.microsoft.com/office/powerpoint/2012/main" timeZoneBias="-120">
          <p15:parentCm authorId="1" idx="6"/>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7-30T15:39:28.678" idx="18">
    <p:pos x="10" y="10"/>
    <p:text>Remove algorithm, focus on example. The figures are much too small. Move this slide before the slide about Deskolemization.</p:text>
    <p:extLst>
      <p:ext uri="{C676402C-5697-4E1C-873F-D02D1690AC5C}">
        <p15:threadingInfo xmlns:p15="http://schemas.microsoft.com/office/powerpoint/2012/main" timeZoneBias="-120"/>
      </p:ext>
    </p:extLst>
  </p:cm>
  <p:cm authorId="1" dt="2019-07-30T15:40:48.114" idx="19">
    <p:pos x="10" y="146"/>
    <p:text>Do not show the formal definition of the theorem, explain in natural language in a regular bullet point.</p:text>
    <p:extLst>
      <p:ext uri="{C676402C-5697-4E1C-873F-D02D1690AC5C}">
        <p15:threadingInfo xmlns:p15="http://schemas.microsoft.com/office/powerpoint/2012/main" timeZoneBias="-120">
          <p15:parentCm authorId="1" idx="18"/>
        </p15:threadingInfo>
      </p:ext>
    </p:extLst>
  </p:cm>
  <p:cm authorId="2" dt="2019-07-31T13:16:27.097" idx="2">
    <p:pos x="146" y="146"/>
    <p:text>Christoph Quix	7/30/2019
After this slide, you should add a slide sketching the overall strategy of our approach.
1. Reverse Normalization
2. Deskolemization</p:text>
    <p:extLst>
      <p:ext uri="{C676402C-5697-4E1C-873F-D02D1690AC5C}">
        <p15:threadingInfo xmlns:p15="http://schemas.microsoft.com/office/powerpoint/2012/main" timeZoneBias="-120"/>
      </p:ext>
    </p:extLst>
  </p:cm>
  <p:cm authorId="2" dt="2019-07-31T13:16:52.713" idx="3">
    <p:pos x="146" y="282"/>
    <p:text>and illustrate that the De-Normalization (aka Nesting) might have multiple solutions.</p:text>
    <p:extLst>
      <p:ext uri="{C676402C-5697-4E1C-873F-D02D1690AC5C}">
        <p15:threadingInfo xmlns:p15="http://schemas.microsoft.com/office/powerpoint/2012/main" timeZoneBias="-120">
          <p15:parentCm authorId="2" idx="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7-30T15:38:48.398" idx="16">
    <p:pos x="10" y="10"/>
    <p:text>Remove algorithm, focus on the example</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7-30T15:34:32.700" idx="13">
    <p:pos x="3709" y="957"/>
    <p:text>Reverse</p:text>
    <p:extLst mod="1">
      <p:ext uri="{C676402C-5697-4E1C-873F-D02D1690AC5C}">
        <p15:threadingInfo xmlns:p15="http://schemas.microsoft.com/office/powerpoint/2012/main" timeZoneBias="-120"/>
      </p:ext>
    </p:extLst>
  </p:cm>
  <p:cm authorId="1" dt="2019-07-30T15:39:23.604" idx="17">
    <p:pos x="3709" y="1093"/>
    <p:text>Remove Algorithm, focus on example</p:text>
    <p:extLst>
      <p:ext uri="{C676402C-5697-4E1C-873F-D02D1690AC5C}">
        <p15:threadingInfo xmlns:p15="http://schemas.microsoft.com/office/powerpoint/2012/main" timeZoneBias="-120">
          <p15:parentCm authorId="1" idx="13"/>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7-30T15:41:45.944" idx="20">
    <p:pos x="10" y="10"/>
    <p:text>Explain this in a more descriptive way. The basic rule is that the tree structure implied by the LHS must conform to the tree structure of the Skolem functions.</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7-30T15:43:47.981" idx="22">
    <p:pos x="10" y="10"/>
    <p:text>Use multiple slides so that you can enlarge figures and text. Just focus on the most important aspects, do not show all details of the evaluation. Show the general idea of the evaluation using mapping generators. What is the baseline?</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7-30T15:43:47.981" idx="22">
    <p:pos x="10" y="10"/>
    <p:text>Use multiple slides so that you can enlarge figures and text. Just focus on the most important aspects, do not show all details of the evaluation. Show the general idea of the evaluation using mapping generators. What is the baseline?</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10503B-526C-4E32-AA6A-91631DF55E5D}" type="datetimeFigureOut">
              <a:rPr lang="de-DE" smtClean="0"/>
              <a:t>29.08.2019</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A26D8A-9DC6-49E2-9A25-7388B54A2811}" type="slidenum">
              <a:rPr lang="de-DE" smtClean="0"/>
              <a:t>‹#›</a:t>
            </a:fld>
            <a:endParaRPr lang="de-DE"/>
          </a:p>
        </p:txBody>
      </p:sp>
    </p:spTree>
    <p:extLst>
      <p:ext uri="{BB962C8B-B14F-4D97-AF65-F5344CB8AC3E}">
        <p14:creationId xmlns:p14="http://schemas.microsoft.com/office/powerpoint/2010/main" val="3161881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75823-9FFD-41EA-843B-8CDEA321026A}" type="datetimeFigureOut">
              <a:rPr lang="de-DE" smtClean="0"/>
              <a:t>29.08.2019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62B65-C4D7-4BF4-A857-1C9FBD10960B}" type="slidenum">
              <a:rPr lang="de-DE" smtClean="0"/>
              <a:t>‹#›</a:t>
            </a:fld>
            <a:endParaRPr lang="de-DE"/>
          </a:p>
        </p:txBody>
      </p:sp>
    </p:spTree>
    <p:extLst>
      <p:ext uri="{BB962C8B-B14F-4D97-AF65-F5344CB8AC3E}">
        <p14:creationId xmlns:p14="http://schemas.microsoft.com/office/powerpoint/2010/main" val="64392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Quix: Don’t start from </a:t>
            </a:r>
            <a:r>
              <a:rPr lang="en-US" dirty="0" err="1" smtClean="0"/>
              <a:t>iop</a:t>
            </a:r>
            <a:r>
              <a:rPr lang="en-US" dirty="0" smtClean="0"/>
              <a:t>; even a quick through from data lake;</a:t>
            </a:r>
          </a:p>
          <a:p>
            <a:r>
              <a:rPr lang="en-US" dirty="0" smtClean="0"/>
              <a:t>But  emphasize on the practical impact of so tgds.</a:t>
            </a:r>
          </a:p>
          <a:p>
            <a:endParaRPr lang="en-US" dirty="0" smtClean="0"/>
          </a:p>
          <a:p>
            <a:r>
              <a:rPr lang="en-US" dirty="0" smtClean="0"/>
              <a:t>18min in total: 12-15min at</a:t>
            </a:r>
            <a:r>
              <a:rPr lang="en-US" baseline="0" dirty="0" smtClean="0"/>
              <a:t> most</a:t>
            </a:r>
            <a:endParaRPr lang="en-US" dirty="0" smtClean="0"/>
          </a:p>
          <a:p>
            <a:endParaRPr lang="en-US" dirty="0"/>
          </a:p>
        </p:txBody>
      </p:sp>
      <p:sp>
        <p:nvSpPr>
          <p:cNvPr id="4" name="Slide Number Placeholder 3"/>
          <p:cNvSpPr>
            <a:spLocks noGrp="1"/>
          </p:cNvSpPr>
          <p:nvPr>
            <p:ph type="sldNum" sz="quarter" idx="10"/>
          </p:nvPr>
        </p:nvSpPr>
        <p:spPr/>
        <p:txBody>
          <a:bodyPr/>
          <a:lstStyle/>
          <a:p>
            <a:fld id="{EDB62B65-C4D7-4BF4-A857-1C9FBD10960B}" type="slidenum">
              <a:rPr lang="de-DE" smtClean="0"/>
              <a:t>1</a:t>
            </a:fld>
            <a:endParaRPr lang="de-DE"/>
          </a:p>
        </p:txBody>
      </p:sp>
    </p:spTree>
    <p:extLst>
      <p:ext uri="{BB962C8B-B14F-4D97-AF65-F5344CB8AC3E}">
        <p14:creationId xmlns:p14="http://schemas.microsoft.com/office/powerpoint/2010/main" val="149476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smtClean="0"/>
              <a:t>Source-to-Target tgds (s-t tgds)</a:t>
            </a:r>
          </a:p>
          <a:p>
            <a:pPr lvl="1"/>
            <a:r>
              <a:rPr lang="en-US" dirty="0" smtClean="0">
                <a:latin typeface="Times New Roman" pitchFamily="18" charset="0"/>
                <a:cs typeface="Times New Roman" pitchFamily="18" charset="0"/>
              </a:rPr>
              <a:t>φ </a:t>
            </a:r>
            <a:r>
              <a:rPr lang="de-DE" dirty="0" smtClean="0"/>
              <a:t>and </a:t>
            </a:r>
            <a:r>
              <a:rPr lang="en-US" dirty="0" smtClean="0">
                <a:latin typeface="Times New Roman" pitchFamily="18" charset="0"/>
                <a:cs typeface="Times New Roman" pitchFamily="18" charset="0"/>
              </a:rPr>
              <a:t>ψ</a:t>
            </a:r>
            <a:r>
              <a:rPr lang="de-DE" dirty="0" smtClean="0"/>
              <a:t> refer to source and target only</a:t>
            </a:r>
          </a:p>
          <a:p>
            <a:r>
              <a:rPr lang="de-DE" dirty="0" smtClean="0"/>
              <a:t>Second-order tgds (SO tgds)</a:t>
            </a:r>
            <a:br>
              <a:rPr lang="de-DE" dirty="0" smtClean="0"/>
            </a:br>
            <a:r>
              <a:rPr lang="de-DE" dirty="0" smtClean="0"/>
              <a:t> </a:t>
            </a:r>
            <a:r>
              <a:rPr lang="en-US" dirty="0" smtClean="0">
                <a:latin typeface="Times New Roman" pitchFamily="18" charset="0"/>
                <a:cs typeface="Times New Roman" pitchFamily="18" charset="0"/>
                <a:sym typeface="Symbol" pitchFamily="18" charset="2"/>
              </a:rPr>
              <a:t> </a:t>
            </a:r>
            <a:r>
              <a:rPr lang="en-US" b="1" dirty="0" smtClean="0">
                <a:latin typeface="Times New Roman" pitchFamily="18" charset="0"/>
                <a:cs typeface="Times New Roman" pitchFamily="18" charset="0"/>
                <a:sym typeface="Symbol" pitchFamily="18" charset="2"/>
              </a:rPr>
              <a:t>f</a:t>
            </a:r>
            <a:r>
              <a:rPr lang="en-US" dirty="0" smtClean="0">
                <a:latin typeface="Times New Roman" pitchFamily="18" charset="0"/>
                <a:cs typeface="Times New Roman" pitchFamily="18" charset="0"/>
                <a:sym typeface="Symbol" pitchFamily="18" charset="2"/>
              </a:rPr>
              <a:t> </a:t>
            </a:r>
            <a:r>
              <a:rPr lang="en-US" b="1" dirty="0" smtClean="0">
                <a:latin typeface="Times New Roman" pitchFamily="18" charset="0"/>
                <a:cs typeface="Times New Roman" pitchFamily="18" charset="0"/>
              </a:rPr>
              <a:t>x</a:t>
            </a:r>
            <a:r>
              <a:rPr lang="en-US" dirty="0" smtClean="0"/>
              <a:t> </a:t>
            </a:r>
            <a:r>
              <a:rPr lang="en-US" dirty="0" smtClean="0">
                <a:latin typeface="Times New Roman" pitchFamily="18" charset="0"/>
                <a:cs typeface="Times New Roman" pitchFamily="18" charset="0"/>
              </a:rPr>
              <a:t>φ </a:t>
            </a:r>
            <a:r>
              <a:rPr lang="en-US" dirty="0" smtClean="0">
                <a:latin typeface="Times New Roman" pitchFamily="18" charset="0"/>
                <a:cs typeface="Times New Roman" pitchFamily="18" charset="0"/>
                <a:sym typeface="Symbol" pitchFamily="18" charset="2"/>
              </a:rPr>
              <a:t> </a:t>
            </a:r>
            <a:r>
              <a:rPr lang="en-US" dirty="0" smtClean="0">
                <a:latin typeface="Times New Roman" pitchFamily="18" charset="0"/>
                <a:cs typeface="Times New Roman" pitchFamily="18" charset="0"/>
              </a:rPr>
              <a:t>ψ</a:t>
            </a:r>
            <a:endParaRPr lang="de-DE"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EDB62B65-C4D7-4BF4-A857-1C9FBD10960B}" type="slidenum">
              <a:rPr lang="de-DE" smtClean="0"/>
              <a:t>3</a:t>
            </a:fld>
            <a:endParaRPr lang="de-DE"/>
          </a:p>
        </p:txBody>
      </p:sp>
    </p:spTree>
    <p:extLst>
      <p:ext uri="{BB962C8B-B14F-4D97-AF65-F5344CB8AC3E}">
        <p14:creationId xmlns:p14="http://schemas.microsoft.com/office/powerpoint/2010/main" val="20976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None/>
                </a:pPr>
                <a:r>
                  <a:rPr lang="en-US" sz="1200" dirty="0" smtClean="0">
                    <a:latin typeface="Times New Roman" panose="02020603050405020304" pitchFamily="18" charset="0"/>
                    <a:cs typeface="Times New Roman" panose="02020603050405020304" pitchFamily="18" charset="0"/>
                    <a:sym typeface="Symbol" pitchFamily="18" charset="2"/>
                  </a:rPr>
                  <a:t></a:t>
                </a:r>
                <a14:m>
                  <m:oMath xmlns:m="http://schemas.openxmlformats.org/officeDocument/2006/math">
                    <m:sSub>
                      <m:sSubPr>
                        <m:ctrlPr>
                          <a:rPr lang="en-US" sz="1200" b="1" i="1" smtClean="0">
                            <a:latin typeface="Cambria Math" panose="02040503050406030204" pitchFamily="18" charset="0"/>
                            <a:cs typeface="Times New Roman" pitchFamily="18" charset="0"/>
                            <a:sym typeface="Symbol" pitchFamily="18" charset="2"/>
                          </a:rPr>
                        </m:ctrlPr>
                      </m:sSubPr>
                      <m:e>
                        <m:r>
                          <m:rPr>
                            <m:nor/>
                          </m:rPr>
                          <a:rPr lang="en-US" sz="1200" b="1" dirty="0">
                            <a:latin typeface="Times New Roman" panose="02020603050405020304" pitchFamily="18" charset="0"/>
                            <a:cs typeface="Times New Roman" panose="02020603050405020304" pitchFamily="18" charset="0"/>
                            <a:sym typeface="Symbol" pitchFamily="18" charset="2"/>
                          </a:rPr>
                          <m:t>f</m:t>
                        </m:r>
                      </m:e>
                      <m:sub>
                        <m:r>
                          <a:rPr lang="en-US" sz="1200" b="1" i="0" smtClean="0">
                            <a:latin typeface="Cambria Math" panose="02040503050406030204" pitchFamily="18" charset="0"/>
                            <a:cs typeface="Times New Roman" pitchFamily="18" charset="0"/>
                            <a:sym typeface="Symbol" pitchFamily="18" charset="2"/>
                          </a:rPr>
                          <m:t>𝐝</m:t>
                        </m:r>
                      </m:sub>
                    </m:sSub>
                  </m:oMath>
                </a14:m>
                <a:r>
                  <a:rPr lang="en-US" sz="1200" b="1" dirty="0" smtClean="0">
                    <a:latin typeface="Times New Roman" panose="02020603050405020304" pitchFamily="18" charset="0"/>
                    <a:cs typeface="Times New Roman" panose="02020603050405020304" pitchFamily="18" charset="0"/>
                    <a:sym typeface="Symbol" pitchFamily="18" charset="2"/>
                  </a:rPr>
                  <a:t>, </a:t>
                </a:r>
                <a14:m>
                  <m:oMath xmlns:m="http://schemas.openxmlformats.org/officeDocument/2006/math">
                    <m:sSub>
                      <m:sSubPr>
                        <m:ctrlPr>
                          <a:rPr lang="en-US" sz="1200" b="1" i="1">
                            <a:latin typeface="Cambria Math" panose="02040503050406030204" pitchFamily="18" charset="0"/>
                            <a:cs typeface="Times New Roman" pitchFamily="18" charset="0"/>
                            <a:sym typeface="Symbol" pitchFamily="18" charset="2"/>
                          </a:rPr>
                        </m:ctrlPr>
                      </m:sSubPr>
                      <m:e>
                        <m:r>
                          <m:rPr>
                            <m:nor/>
                          </m:rPr>
                          <a:rPr lang="en-US" sz="1200" b="1" dirty="0">
                            <a:latin typeface="Times New Roman" panose="02020603050405020304" pitchFamily="18" charset="0"/>
                            <a:cs typeface="Times New Roman" panose="02020603050405020304" pitchFamily="18" charset="0"/>
                            <a:sym typeface="Symbol" pitchFamily="18" charset="2"/>
                          </a:rPr>
                          <m:t>f</m:t>
                        </m:r>
                      </m:e>
                      <m:sub>
                        <m:r>
                          <a:rPr lang="en-US" sz="1200" b="1" i="0" smtClean="0">
                            <a:latin typeface="Cambria Math" panose="02040503050406030204" pitchFamily="18" charset="0"/>
                            <a:cs typeface="Times New Roman" pitchFamily="18" charset="0"/>
                            <a:sym typeface="Symbol" pitchFamily="18" charset="2"/>
                          </a:rPr>
                          <m:t>𝐥</m:t>
                        </m:r>
                      </m:sub>
                    </m:sSub>
                  </m:oMath>
                </a14:m>
                <a:r>
                  <a:rPr lang="en-US" sz="1200" b="1" dirty="0">
                    <a:latin typeface="Times New Roman" panose="02020603050405020304" pitchFamily="18" charset="0"/>
                    <a:cs typeface="Times New Roman" panose="02020603050405020304" pitchFamily="18" charset="0"/>
                    <a:sym typeface="Symbol" pitchFamily="18" charset="2"/>
                  </a:rPr>
                  <a:t>, </a:t>
                </a:r>
                <a14:m>
                  <m:oMath xmlns:m="http://schemas.openxmlformats.org/officeDocument/2006/math">
                    <m:sSub>
                      <m:sSubPr>
                        <m:ctrlPr>
                          <a:rPr lang="en-US" sz="1200" b="1" i="1">
                            <a:latin typeface="Cambria Math" panose="02040503050406030204" pitchFamily="18" charset="0"/>
                            <a:cs typeface="Times New Roman" pitchFamily="18" charset="0"/>
                            <a:sym typeface="Symbol" pitchFamily="18" charset="2"/>
                          </a:rPr>
                        </m:ctrlPr>
                      </m:sSubPr>
                      <m:e>
                        <m:r>
                          <m:rPr>
                            <m:nor/>
                          </m:rPr>
                          <a:rPr lang="en-US" sz="1200" b="1" dirty="0">
                            <a:latin typeface="Times New Roman" panose="02020603050405020304" pitchFamily="18" charset="0"/>
                            <a:cs typeface="Times New Roman" panose="02020603050405020304" pitchFamily="18" charset="0"/>
                            <a:sym typeface="Symbol" pitchFamily="18" charset="2"/>
                          </a:rPr>
                          <m:t>f</m:t>
                        </m:r>
                      </m:e>
                      <m:sub>
                        <m:r>
                          <a:rPr lang="en-US" sz="1200" b="1" i="0" smtClean="0">
                            <a:latin typeface="Cambria Math" panose="02040503050406030204" pitchFamily="18" charset="0"/>
                            <a:cs typeface="Times New Roman" pitchFamily="18" charset="0"/>
                            <a:sym typeface="Symbol" pitchFamily="18" charset="2"/>
                          </a:rPr>
                          <m:t>𝐚</m:t>
                        </m:r>
                      </m:sub>
                    </m:sSub>
                  </m:oMath>
                </a14:m>
                <a:r>
                  <a:rPr lang="en-US" sz="1200" b="1" dirty="0">
                    <a:latin typeface="Times New Roman" panose="02020603050405020304" pitchFamily="18" charset="0"/>
                    <a:cs typeface="Times New Roman" panose="02020603050405020304" pitchFamily="18" charset="0"/>
                    <a:sym typeface="Symbol" pitchFamily="18" charset="2"/>
                  </a:rPr>
                  <a:t>, </a:t>
                </a:r>
                <a:endParaRPr lang="en-US" sz="1200" b="1" dirty="0" smtClean="0">
                  <a:latin typeface="Times New Roman" panose="02020603050405020304" pitchFamily="18" charset="0"/>
                  <a:cs typeface="Times New Roman" panose="02020603050405020304" pitchFamily="18" charset="0"/>
                  <a:sym typeface="Symbol" pitchFamily="18" charset="2"/>
                </a:endParaRPr>
              </a:p>
              <a:p>
                <a:pPr marL="0" indent="0">
                  <a:buNone/>
                </a:pPr>
                <a:r>
                  <a:rPr lang="en-US" sz="1200" dirty="0" smtClean="0">
                    <a:latin typeface="Times New Roman" panose="02020603050405020304" pitchFamily="18" charset="0"/>
                    <a:cs typeface="Times New Roman" panose="02020603050405020304" pitchFamily="18" charset="0"/>
                    <a:sym typeface="Symbol" pitchFamily="18" charset="2"/>
                  </a:rPr>
                  <a:t></a:t>
                </a:r>
                <a14:m>
                  <m:oMath xmlns:m="http://schemas.openxmlformats.org/officeDocument/2006/math">
                    <m:sSub>
                      <m:sSubPr>
                        <m:ctrlPr>
                          <a:rPr lang="en-US" sz="1200" i="1" smtClean="0">
                            <a:latin typeface="Cambria Math" panose="02040503050406030204" pitchFamily="18" charset="0"/>
                            <a:ea typeface="Cambria Math" panose="02040503050406030204" pitchFamily="18" charset="0"/>
                            <a:cs typeface="Times New Roman" pitchFamily="18" charset="0"/>
                            <a:sym typeface="Symbol" pitchFamily="18" charset="2"/>
                          </a:rPr>
                        </m:ctrlPr>
                      </m:sSubPr>
                      <m:e>
                        <m:r>
                          <m:rPr>
                            <m:sty m:val="p"/>
                          </m:rPr>
                          <a:rPr lang="en-US" sz="1200" i="0">
                            <a:latin typeface="Cambria Math" panose="02040503050406030204" pitchFamily="18" charset="0"/>
                            <a:ea typeface="Cambria Math" panose="02040503050406030204" pitchFamily="18" charset="0"/>
                            <a:cs typeface="Times New Roman" pitchFamily="18" charset="0"/>
                            <a:sym typeface="Symbol" pitchFamily="18" charset="2"/>
                          </a:rPr>
                          <m:t>σ</m:t>
                        </m:r>
                      </m:e>
                      <m:sub>
                        <m:r>
                          <a:rPr lang="en-US" sz="1200" b="0" i="0" smtClean="0">
                            <a:latin typeface="Cambria Math" panose="02040503050406030204" pitchFamily="18" charset="0"/>
                            <a:ea typeface="Cambria Math" panose="02040503050406030204" pitchFamily="18" charset="0"/>
                            <a:cs typeface="Times New Roman" pitchFamily="18" charset="0"/>
                            <a:sym typeface="Symbol" pitchFamily="18" charset="2"/>
                          </a:rPr>
                          <m:t>1</m:t>
                        </m:r>
                      </m:sub>
                    </m:sSub>
                    <m:r>
                      <a:rPr lang="en-US" sz="1200" b="0" i="0" smtClean="0">
                        <a:latin typeface="Cambria Math" panose="02040503050406030204" pitchFamily="18" charset="0"/>
                        <a:ea typeface="Cambria Math" panose="02040503050406030204" pitchFamily="18" charset="0"/>
                        <a:cs typeface="Times New Roman" pitchFamily="18" charset="0"/>
                        <a:sym typeface="Symbol" pitchFamily="18" charset="2"/>
                      </a:rPr>
                      <m:t>: </m:t>
                    </m:r>
                  </m:oMath>
                </a14:m>
                <a:r>
                  <a:rPr lang="en-US" sz="1200" dirty="0" smtClean="0">
                    <a:latin typeface="Times New Roman" panose="02020603050405020304" pitchFamily="18" charset="0"/>
                    <a:cs typeface="Times New Roman" panose="02020603050405020304" pitchFamily="18" charset="0"/>
                    <a:sym typeface="Symbol" pitchFamily="18" charset="2"/>
                  </a:rPr>
                  <a:t></a:t>
                </a:r>
                <a:r>
                  <a:rPr lang="en-US" sz="1200" dirty="0" smtClean="0">
                    <a:latin typeface="Times New Roman" panose="02020603050405020304" pitchFamily="18" charset="0"/>
                    <a:cs typeface="Times New Roman" panose="02020603050405020304" pitchFamily="18" charset="0"/>
                  </a:rPr>
                  <a:t>n, g, b [</a:t>
                </a:r>
                <a:r>
                  <a:rPr lang="en-US" sz="1200" i="1" dirty="0" smtClean="0">
                    <a:latin typeface="Times New Roman" panose="02020603050405020304" pitchFamily="18" charset="0"/>
                    <a:cs typeface="Times New Roman" panose="02020603050405020304" pitchFamily="18" charset="0"/>
                  </a:rPr>
                  <a:t>D(n) </a:t>
                </a:r>
                <a14:m>
                  <m:oMath xmlns:m="http://schemas.openxmlformats.org/officeDocument/2006/math">
                    <m:r>
                      <a:rPr lang="en-US" sz="1200" i="1" smtClean="0">
                        <a:latin typeface="Cambria Math" panose="02040503050406030204" pitchFamily="18" charset="0"/>
                        <a:ea typeface="Cambria Math" panose="02040503050406030204" pitchFamily="18" charset="0"/>
                        <a:cs typeface="Times New Roman" pitchFamily="18" charset="0"/>
                      </a:rPr>
                      <m:t>→</m:t>
                    </m:r>
                  </m:oMath>
                </a14:m>
                <a:r>
                  <a:rPr lang="en-US" sz="1200" i="1" dirty="0">
                    <a:latin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cs typeface="Times New Roman" panose="02020603050405020304" pitchFamily="18" charset="0"/>
                  </a:rPr>
                  <a:t>D</a:t>
                </a:r>
                <a:r>
                  <a:rPr lang="en-US" altLang="zh-CN" sz="1200" dirty="0" smtClean="0"/>
                  <a:t>’</a:t>
                </a:r>
                <a:r>
                  <a:rPr lang="en-US" sz="1200" i="1" dirty="0" smtClean="0">
                    <a:latin typeface="Times New Roman" panose="02020603050405020304" pitchFamily="18" charset="0"/>
                    <a:cs typeface="Times New Roman" panose="02020603050405020304" pitchFamily="18" charset="0"/>
                  </a:rPr>
                  <a:t>(n)</a:t>
                </a:r>
                <a:r>
                  <a:rPr lang="en-US" sz="1200" dirty="0" smtClean="0">
                    <a:latin typeface="Times New Roman" panose="02020603050405020304" pitchFamily="18" charset="0"/>
                    <a:cs typeface="Times New Roman" panose="02020603050405020304" pitchFamily="18" charset="0"/>
                  </a:rPr>
                  <a:t>]</a:t>
                </a:r>
                <a:endParaRPr lang="en-US" altLang="zh-CN" sz="1200" b="1" dirty="0" smtClean="0">
                  <a:latin typeface="Times New Roman" panose="02020603050405020304" pitchFamily="18" charset="0"/>
                  <a:cs typeface="Times New Roman" panose="02020603050405020304" pitchFamily="18" charset="0"/>
                </a:endParaRPr>
              </a:p>
              <a:p>
                <a:endParaRPr lang="en-US" dirty="0"/>
              </a:p>
            </p:txBody>
          </p:sp>
        </mc:Choice>
        <mc:Fallback xmlns="">
          <p:sp>
            <p:nvSpPr>
              <p:cNvPr id="3" name="Notes Placeholder 2"/>
              <p:cNvSpPr>
                <a:spLocks noGrp="1"/>
              </p:cNvSpPr>
              <p:nvPr>
                <p:ph type="body" idx="1"/>
              </p:nvPr>
            </p:nvSpPr>
            <p:spPr/>
            <p:txBody>
              <a:bodyPr/>
              <a:lstStyle/>
              <a:p>
                <a:pPr marL="0" indent="0">
                  <a:buNone/>
                </a:pPr>
                <a:r>
                  <a:rPr lang="en-US" sz="1200" dirty="0" smtClean="0">
                    <a:latin typeface="Times New Roman" panose="02020603050405020304" pitchFamily="18" charset="0"/>
                    <a:cs typeface="Times New Roman" panose="02020603050405020304" pitchFamily="18" charset="0"/>
                    <a:sym typeface="Symbol" pitchFamily="18" charset="2"/>
                  </a:rPr>
                  <a:t></a:t>
                </a:r>
                <a:r>
                  <a:rPr lang="en-US" sz="1200" b="1" i="0" dirty="0">
                    <a:latin typeface="Times New Roman" panose="02020603050405020304" pitchFamily="18" charset="0"/>
                    <a:cs typeface="Times New Roman" panose="02020603050405020304" pitchFamily="18" charset="0"/>
                    <a:sym typeface="Symbol" pitchFamily="18" charset="2"/>
                  </a:rPr>
                  <a:t>"f</a:t>
                </a:r>
                <a:r>
                  <a:rPr lang="en-US" sz="1200" b="1" i="0" dirty="0">
                    <a:latin typeface="Cambria Math" panose="02040503050406030204" pitchFamily="18" charset="0"/>
                    <a:cs typeface="Times New Roman" panose="02020603050405020304" pitchFamily="18" charset="0"/>
                    <a:sym typeface="Symbol" pitchFamily="18" charset="2"/>
                  </a:rPr>
                  <a:t>" </a:t>
                </a:r>
                <a:r>
                  <a:rPr lang="en-US" sz="1200" b="1" i="0" smtClean="0">
                    <a:latin typeface="Cambria Math" panose="02040503050406030204" pitchFamily="18" charset="0"/>
                    <a:cs typeface="Times New Roman" panose="02020603050405020304" pitchFamily="18" charset="0"/>
                    <a:sym typeface="Symbol" pitchFamily="18" charset="2"/>
                  </a:rPr>
                  <a:t>_𝐝</a:t>
                </a:r>
                <a:r>
                  <a:rPr lang="en-US" sz="1200" b="1" dirty="0" smtClean="0">
                    <a:latin typeface="Times New Roman" panose="02020603050405020304" pitchFamily="18" charset="0"/>
                    <a:cs typeface="Times New Roman" panose="02020603050405020304" pitchFamily="18" charset="0"/>
                    <a:sym typeface="Symbol" pitchFamily="18" charset="2"/>
                  </a:rPr>
                  <a:t>, </a:t>
                </a:r>
                <a:r>
                  <a:rPr lang="en-US" sz="1200" b="1" i="0" dirty="0">
                    <a:latin typeface="Times New Roman" panose="02020603050405020304" pitchFamily="18" charset="0"/>
                    <a:cs typeface="Times New Roman" panose="02020603050405020304" pitchFamily="18" charset="0"/>
                    <a:sym typeface="Symbol" pitchFamily="18" charset="2"/>
                  </a:rPr>
                  <a:t>"f</a:t>
                </a:r>
                <a:r>
                  <a:rPr lang="en-US" sz="1200" b="1" i="0" dirty="0">
                    <a:latin typeface="Cambria Math" panose="02040503050406030204" pitchFamily="18" charset="0"/>
                    <a:cs typeface="Times New Roman" panose="02020603050405020304" pitchFamily="18" charset="0"/>
                    <a:sym typeface="Symbol" pitchFamily="18" charset="2"/>
                  </a:rPr>
                  <a:t>" </a:t>
                </a:r>
                <a:r>
                  <a:rPr lang="en-US" sz="1200" b="1" i="0">
                    <a:latin typeface="Cambria Math" panose="02040503050406030204" pitchFamily="18" charset="0"/>
                    <a:cs typeface="Times New Roman" panose="02020603050405020304" pitchFamily="18" charset="0"/>
                    <a:sym typeface="Symbol" pitchFamily="18" charset="2"/>
                  </a:rPr>
                  <a:t>_</a:t>
                </a:r>
                <a:r>
                  <a:rPr lang="en-US" sz="1200" b="1" i="0" smtClean="0">
                    <a:latin typeface="Cambria Math" panose="02040503050406030204" pitchFamily="18" charset="0"/>
                    <a:cs typeface="Times New Roman" pitchFamily="18" charset="0"/>
                    <a:sym typeface="Symbol" pitchFamily="18" charset="2"/>
                  </a:rPr>
                  <a:t>𝐥</a:t>
                </a:r>
                <a:r>
                  <a:rPr lang="en-US" sz="1200" b="1" dirty="0">
                    <a:latin typeface="Times New Roman" panose="02020603050405020304" pitchFamily="18" charset="0"/>
                    <a:cs typeface="Times New Roman" panose="02020603050405020304" pitchFamily="18" charset="0"/>
                    <a:sym typeface="Symbol" pitchFamily="18" charset="2"/>
                  </a:rPr>
                  <a:t>, </a:t>
                </a:r>
                <a:r>
                  <a:rPr lang="en-US" sz="1200" b="1" i="0" dirty="0">
                    <a:latin typeface="Times New Roman" panose="02020603050405020304" pitchFamily="18" charset="0"/>
                    <a:cs typeface="Times New Roman" panose="02020603050405020304" pitchFamily="18" charset="0"/>
                    <a:sym typeface="Symbol" pitchFamily="18" charset="2"/>
                  </a:rPr>
                  <a:t>"f</a:t>
                </a:r>
                <a:r>
                  <a:rPr lang="en-US" sz="1200" b="1" i="0" dirty="0">
                    <a:latin typeface="Cambria Math" panose="02040503050406030204" pitchFamily="18" charset="0"/>
                    <a:cs typeface="Times New Roman" panose="02020603050405020304" pitchFamily="18" charset="0"/>
                    <a:sym typeface="Symbol" pitchFamily="18" charset="2"/>
                  </a:rPr>
                  <a:t>" </a:t>
                </a:r>
                <a:r>
                  <a:rPr lang="en-US" sz="1200" b="1" i="0">
                    <a:latin typeface="Cambria Math" panose="02040503050406030204" pitchFamily="18" charset="0"/>
                    <a:cs typeface="Times New Roman" panose="02020603050405020304" pitchFamily="18" charset="0"/>
                    <a:sym typeface="Symbol" pitchFamily="18" charset="2"/>
                  </a:rPr>
                  <a:t>_</a:t>
                </a:r>
                <a:r>
                  <a:rPr lang="en-US" sz="1200" b="1" i="0" smtClean="0">
                    <a:latin typeface="Cambria Math" panose="02040503050406030204" pitchFamily="18" charset="0"/>
                    <a:cs typeface="Times New Roman" pitchFamily="18" charset="0"/>
                    <a:sym typeface="Symbol" pitchFamily="18" charset="2"/>
                  </a:rPr>
                  <a:t>𝐚</a:t>
                </a:r>
                <a:r>
                  <a:rPr lang="en-US" sz="1200" b="1" dirty="0">
                    <a:latin typeface="Times New Roman" panose="02020603050405020304" pitchFamily="18" charset="0"/>
                    <a:cs typeface="Times New Roman" panose="02020603050405020304" pitchFamily="18" charset="0"/>
                    <a:sym typeface="Symbol" pitchFamily="18" charset="2"/>
                  </a:rPr>
                  <a:t>, </a:t>
                </a:r>
                <a:endParaRPr lang="en-US" sz="1200" b="1" dirty="0" smtClean="0">
                  <a:latin typeface="Times New Roman" panose="02020603050405020304" pitchFamily="18" charset="0"/>
                  <a:cs typeface="Times New Roman" panose="02020603050405020304" pitchFamily="18" charset="0"/>
                  <a:sym typeface="Symbol" pitchFamily="18" charset="2"/>
                </a:endParaRPr>
              </a:p>
              <a:p>
                <a:pPr marL="0" indent="0">
                  <a:buNone/>
                </a:pPr>
                <a:r>
                  <a:rPr lang="en-US" sz="1200" dirty="0" smtClean="0">
                    <a:latin typeface="Times New Roman" panose="02020603050405020304" pitchFamily="18" charset="0"/>
                    <a:cs typeface="Times New Roman" panose="02020603050405020304" pitchFamily="18" charset="0"/>
                    <a:sym typeface="Symbol" pitchFamily="18" charset="2"/>
                  </a:rPr>
                  <a:t></a:t>
                </a:r>
                <a:r>
                  <a:rPr lang="en-US" sz="1200" i="0">
                    <a:latin typeface="Cambria Math" panose="02040503050406030204" pitchFamily="18" charset="0"/>
                    <a:ea typeface="Cambria Math" panose="02040503050406030204" pitchFamily="18" charset="0"/>
                    <a:cs typeface="Times New Roman" pitchFamily="18" charset="0"/>
                    <a:sym typeface="Symbol" pitchFamily="18" charset="2"/>
                  </a:rPr>
                  <a:t>σ</a:t>
                </a:r>
                <a:r>
                  <a:rPr lang="en-US" sz="1200" i="0" smtClean="0">
                    <a:latin typeface="Cambria Math" panose="02040503050406030204" pitchFamily="18" charset="0"/>
                    <a:ea typeface="Cambria Math" panose="02040503050406030204" pitchFamily="18" charset="0"/>
                    <a:cs typeface="Times New Roman" pitchFamily="18" charset="0"/>
                    <a:sym typeface="Symbol" pitchFamily="18" charset="2"/>
                  </a:rPr>
                  <a:t>_</a:t>
                </a:r>
                <a:r>
                  <a:rPr lang="en-US" sz="1200" b="0" i="0" smtClean="0">
                    <a:latin typeface="Cambria Math" panose="02040503050406030204" pitchFamily="18" charset="0"/>
                    <a:ea typeface="Cambria Math" panose="02040503050406030204" pitchFamily="18" charset="0"/>
                    <a:cs typeface="Times New Roman" pitchFamily="18" charset="0"/>
                    <a:sym typeface="Symbol" pitchFamily="18" charset="2"/>
                  </a:rPr>
                  <a:t>1: </a:t>
                </a:r>
                <a:r>
                  <a:rPr lang="en-US" sz="1200" dirty="0" smtClean="0">
                    <a:latin typeface="Times New Roman" panose="02020603050405020304" pitchFamily="18" charset="0"/>
                    <a:cs typeface="Times New Roman" panose="02020603050405020304" pitchFamily="18" charset="0"/>
                    <a:sym typeface="Symbol" pitchFamily="18" charset="2"/>
                  </a:rPr>
                  <a:t></a:t>
                </a:r>
                <a:r>
                  <a:rPr lang="en-US" sz="1200" dirty="0" smtClean="0">
                    <a:latin typeface="Times New Roman" panose="02020603050405020304" pitchFamily="18" charset="0"/>
                    <a:cs typeface="Times New Roman" panose="02020603050405020304" pitchFamily="18" charset="0"/>
                  </a:rPr>
                  <a:t>n, g, b [</a:t>
                </a:r>
                <a:r>
                  <a:rPr lang="en-US" sz="1200" i="1" dirty="0" smtClean="0">
                    <a:latin typeface="Times New Roman" panose="02020603050405020304" pitchFamily="18" charset="0"/>
                    <a:cs typeface="Times New Roman" panose="02020603050405020304" pitchFamily="18" charset="0"/>
                  </a:rPr>
                  <a:t>D(n) </a:t>
                </a:r>
                <a:r>
                  <a:rPr lang="en-US" sz="1200" i="0" smtClean="0">
                    <a:latin typeface="Cambria Math" panose="02040503050406030204" pitchFamily="18" charset="0"/>
                    <a:ea typeface="Cambria Math" panose="02040503050406030204" pitchFamily="18" charset="0"/>
                    <a:cs typeface="Times New Roman" pitchFamily="18" charset="0"/>
                  </a:rPr>
                  <a:t>→</a:t>
                </a:r>
                <a:r>
                  <a:rPr lang="en-US" sz="1200" i="1" dirty="0">
                    <a:latin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cs typeface="Times New Roman" panose="02020603050405020304" pitchFamily="18" charset="0"/>
                  </a:rPr>
                  <a:t>D</a:t>
                </a:r>
                <a:r>
                  <a:rPr lang="en-US" altLang="zh-CN" sz="1200" dirty="0" smtClean="0"/>
                  <a:t>’</a:t>
                </a:r>
                <a:r>
                  <a:rPr lang="en-US" sz="1200" i="1" dirty="0" smtClean="0">
                    <a:latin typeface="Times New Roman" panose="02020603050405020304" pitchFamily="18" charset="0"/>
                    <a:cs typeface="Times New Roman" panose="02020603050405020304" pitchFamily="18" charset="0"/>
                  </a:rPr>
                  <a:t>(n)</a:t>
                </a:r>
                <a:r>
                  <a:rPr lang="en-US" sz="1200" dirty="0" smtClean="0">
                    <a:latin typeface="Times New Roman" panose="02020603050405020304" pitchFamily="18" charset="0"/>
                    <a:cs typeface="Times New Roman" panose="02020603050405020304" pitchFamily="18" charset="0"/>
                  </a:rPr>
                  <a:t>]</a:t>
                </a:r>
                <a:endParaRPr lang="en-US" altLang="zh-CN" sz="1200" b="1" dirty="0" smtClean="0">
                  <a:latin typeface="Times New Roman" panose="02020603050405020304" pitchFamily="18" charset="0"/>
                  <a:cs typeface="Times New Roman" panose="02020603050405020304" pitchFamily="18" charset="0"/>
                </a:endParaRPr>
              </a:p>
              <a:p>
                <a:endParaRPr lang="en-US" dirty="0"/>
              </a:p>
            </p:txBody>
          </p:sp>
        </mc:Fallback>
      </mc:AlternateContent>
      <p:sp>
        <p:nvSpPr>
          <p:cNvPr id="4" name="Slide Number Placeholder 3"/>
          <p:cNvSpPr>
            <a:spLocks noGrp="1"/>
          </p:cNvSpPr>
          <p:nvPr>
            <p:ph type="sldNum" sz="quarter" idx="10"/>
          </p:nvPr>
        </p:nvSpPr>
        <p:spPr/>
        <p:txBody>
          <a:bodyPr/>
          <a:lstStyle/>
          <a:p>
            <a:fld id="{EDB62B65-C4D7-4BF4-A857-1C9FBD10960B}" type="slidenum">
              <a:rPr lang="de-DE" smtClean="0"/>
              <a:t>4</a:t>
            </a:fld>
            <a:endParaRPr lang="de-DE"/>
          </a:p>
        </p:txBody>
      </p:sp>
    </p:spTree>
    <p:extLst>
      <p:ext uri="{BB962C8B-B14F-4D97-AF65-F5344CB8AC3E}">
        <p14:creationId xmlns:p14="http://schemas.microsoft.com/office/powerpoint/2010/main" val="627753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[Nash et al., 2007; </a:t>
            </a:r>
            <a:r>
              <a:rPr lang="en-US" sz="1200" b="0" i="0" u="none" strike="noStrike" kern="1200" baseline="0" dirty="0" err="1" smtClean="0">
                <a:solidFill>
                  <a:schemeClr val="tx1"/>
                </a:solidFill>
                <a:latin typeface="+mn-lt"/>
                <a:ea typeface="+mn-ea"/>
                <a:cs typeface="+mn-cs"/>
              </a:rPr>
              <a:t>Pichler</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Skritek</a:t>
            </a:r>
            <a:r>
              <a:rPr lang="en-US" sz="1200" b="0" i="0" u="none" strike="noStrike" kern="1200" baseline="0" dirty="0" smtClean="0">
                <a:solidFill>
                  <a:schemeClr val="tx1"/>
                </a:solidFill>
                <a:latin typeface="+mn-lt"/>
                <a:ea typeface="+mn-ea"/>
                <a:cs typeface="+mn-cs"/>
              </a:rPr>
              <a:t>, 2011].</a:t>
            </a:r>
            <a:endParaRPr lang="en-US" dirty="0"/>
          </a:p>
        </p:txBody>
      </p:sp>
      <p:sp>
        <p:nvSpPr>
          <p:cNvPr id="4" name="Slide Number Placeholder 3"/>
          <p:cNvSpPr>
            <a:spLocks noGrp="1"/>
          </p:cNvSpPr>
          <p:nvPr>
            <p:ph type="sldNum" sz="quarter" idx="10"/>
          </p:nvPr>
        </p:nvSpPr>
        <p:spPr/>
        <p:txBody>
          <a:bodyPr/>
          <a:lstStyle/>
          <a:p>
            <a:fld id="{EDB62B65-C4D7-4BF4-A857-1C9FBD10960B}" type="slidenum">
              <a:rPr lang="de-DE" smtClean="0"/>
              <a:t>6</a:t>
            </a:fld>
            <a:endParaRPr lang="de-DE"/>
          </a:p>
        </p:txBody>
      </p:sp>
    </p:spTree>
    <p:extLst>
      <p:ext uri="{BB962C8B-B14F-4D97-AF65-F5344CB8AC3E}">
        <p14:creationId xmlns:p14="http://schemas.microsoft.com/office/powerpoint/2010/main" val="158002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62B65-C4D7-4BF4-A857-1C9FBD10960B}" type="slidenum">
              <a:rPr lang="de-DE" smtClean="0"/>
              <a:t>7</a:t>
            </a:fld>
            <a:endParaRPr lang="de-DE"/>
          </a:p>
        </p:txBody>
      </p:sp>
    </p:spTree>
    <p:extLst>
      <p:ext uri="{BB962C8B-B14F-4D97-AF65-F5344CB8AC3E}">
        <p14:creationId xmlns:p14="http://schemas.microsoft.com/office/powerpoint/2010/main" val="264676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B62B65-C4D7-4BF4-A857-1C9FBD10960B}" type="slidenum">
              <a:rPr lang="de-DE" smtClean="0"/>
              <a:t>9</a:t>
            </a:fld>
            <a:endParaRPr lang="de-DE"/>
          </a:p>
        </p:txBody>
      </p:sp>
    </p:spTree>
    <p:extLst>
      <p:ext uri="{BB962C8B-B14F-4D97-AF65-F5344CB8AC3E}">
        <p14:creationId xmlns:p14="http://schemas.microsoft.com/office/powerpoint/2010/main" val="154806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62B65-C4D7-4BF4-A857-1C9FBD10960B}" type="slidenum">
              <a:rPr lang="de-DE" smtClean="0"/>
              <a:t>10</a:t>
            </a:fld>
            <a:endParaRPr lang="de-DE"/>
          </a:p>
        </p:txBody>
      </p:sp>
    </p:spTree>
    <p:extLst>
      <p:ext uri="{BB962C8B-B14F-4D97-AF65-F5344CB8AC3E}">
        <p14:creationId xmlns:p14="http://schemas.microsoft.com/office/powerpoint/2010/main" val="60673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62B65-C4D7-4BF4-A857-1C9FBD10960B}" type="slidenum">
              <a:rPr lang="de-DE" smtClean="0"/>
              <a:t>12</a:t>
            </a:fld>
            <a:endParaRPr lang="de-DE"/>
          </a:p>
        </p:txBody>
      </p:sp>
    </p:spTree>
    <p:extLst>
      <p:ext uri="{BB962C8B-B14F-4D97-AF65-F5344CB8AC3E}">
        <p14:creationId xmlns:p14="http://schemas.microsoft.com/office/powerpoint/2010/main" val="128668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 data lake is a data repository in which datasets from multiple sources are stored in their original structures. It should provide functions to extract data and metadata from heterogeneous sources and to ingest them into a hybrid storage system. In addition, a data lake should offer a data transformation engine, in which datasets can be transformed, cleaned, and integrated with other datasets. Finally, interfaces to explore and to query the data and metadata of a data lake should be also available in a data lake system.</a:t>
            </a:r>
          </a:p>
          <a:p>
            <a:endParaRPr lang="en-US" dirty="0"/>
          </a:p>
        </p:txBody>
      </p:sp>
      <p:sp>
        <p:nvSpPr>
          <p:cNvPr id="4" name="Footer Placeholder 3"/>
          <p:cNvSpPr>
            <a:spLocks noGrp="1"/>
          </p:cNvSpPr>
          <p:nvPr>
            <p:ph type="ftr" sz="quarter" idx="10"/>
          </p:nvPr>
        </p:nvSpPr>
        <p:spPr/>
        <p:txBody>
          <a:bodyPr/>
          <a:lstStyle/>
          <a:p>
            <a:pPr>
              <a:defRPr/>
            </a:pPr>
            <a:endParaRPr lang="de-DE" smtClean="0"/>
          </a:p>
          <a:p>
            <a:pPr>
              <a:defRPr/>
            </a:pPr>
            <a:endParaRPr lang="de-DE"/>
          </a:p>
        </p:txBody>
      </p:sp>
    </p:spTree>
    <p:extLst>
      <p:ext uri="{BB962C8B-B14F-4D97-AF65-F5344CB8AC3E}">
        <p14:creationId xmlns:p14="http://schemas.microsoft.com/office/powerpoint/2010/main" val="2189194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IT-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264408"/>
          </a:xfrm>
        </p:spPr>
        <p:txBody>
          <a:bodyPr anchor="b">
            <a:normAutofit/>
          </a:bodyPr>
          <a:lstStyle>
            <a:lvl1pPr algn="l">
              <a:lnSpc>
                <a:spcPct val="85000"/>
              </a:lnSpc>
              <a:defRPr sz="8000" spc="-50" baseline="0">
                <a:solidFill>
                  <a:schemeClr val="tx1">
                    <a:lumMod val="85000"/>
                    <a:lumOff val="15000"/>
                  </a:schemeClr>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097280" y="4103125"/>
            <a:ext cx="10058400" cy="1143000"/>
          </a:xfrm>
        </p:spPr>
        <p:txBody>
          <a:bodyPr lIns="91440" rIns="91440">
            <a:normAutofit/>
          </a:bodyPr>
          <a:lstStyle>
            <a:lvl1pPr marL="0" indent="0" algn="l">
              <a:buNone/>
              <a:defRPr sz="2400" cap="none" spc="200" baseline="0">
                <a:solidFill>
                  <a:schemeClr val="tx1">
                    <a:lumMod val="75000"/>
                    <a:lumOff val="25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smtClean="0"/>
              <a:t>Formatvorlage des Untertitelmasters durch Klicken bearbeiten</a:t>
            </a:r>
            <a:endParaRPr lang="en-US" dirty="0"/>
          </a:p>
        </p:txBody>
      </p:sp>
      <p:cxnSp>
        <p:nvCxnSpPr>
          <p:cNvPr id="9" name="Straight Connector 8"/>
          <p:cNvCxnSpPr/>
          <p:nvPr/>
        </p:nvCxnSpPr>
        <p:spPr>
          <a:xfrm>
            <a:off x="1198033" y="4025766"/>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8"/>
          <p:cNvSpPr/>
          <p:nvPr userDrawn="1"/>
        </p:nvSpPr>
        <p:spPr>
          <a:xfrm>
            <a:off x="15" y="6334316"/>
            <a:ext cx="12191985" cy="523684"/>
          </a:xfrm>
          <a:prstGeom prst="rect">
            <a:avLst/>
          </a:prstGeom>
          <a:solidFill>
            <a:srgbClr val="179C7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366" y="5111551"/>
            <a:ext cx="3881697" cy="1059192"/>
          </a:xfrm>
          <a:prstGeom prst="rect">
            <a:avLst/>
          </a:prstGeom>
        </p:spPr>
      </p:pic>
    </p:spTree>
    <p:extLst>
      <p:ext uri="{BB962C8B-B14F-4D97-AF65-F5344CB8AC3E}">
        <p14:creationId xmlns:p14="http://schemas.microsoft.com/office/powerpoint/2010/main" val="30886434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i5-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264408"/>
          </a:xfrm>
        </p:spPr>
        <p:txBody>
          <a:bodyPr anchor="b">
            <a:normAutofit/>
          </a:bodyPr>
          <a:lstStyle>
            <a:lvl1pPr algn="l">
              <a:lnSpc>
                <a:spcPct val="85000"/>
              </a:lnSpc>
              <a:defRPr sz="8000" spc="-50" baseline="0">
                <a:solidFill>
                  <a:schemeClr val="tx1">
                    <a:lumMod val="85000"/>
                    <a:lumOff val="15000"/>
                  </a:schemeClr>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097280" y="4103125"/>
            <a:ext cx="10058400" cy="1143000"/>
          </a:xfrm>
        </p:spPr>
        <p:txBody>
          <a:bodyPr lIns="91440" rIns="91440">
            <a:normAutofit/>
          </a:bodyPr>
          <a:lstStyle>
            <a:lvl1pPr marL="0" indent="0" algn="l">
              <a:buNone/>
              <a:defRPr sz="2400" cap="none" spc="200" baseline="0">
                <a:solidFill>
                  <a:schemeClr val="tx1">
                    <a:lumMod val="75000"/>
                    <a:lumOff val="25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smtClean="0"/>
              <a:t>Formatvorlage des Untertitelmasters durch Klicken bearbeiten</a:t>
            </a:r>
            <a:endParaRPr lang="en-US" dirty="0"/>
          </a:p>
        </p:txBody>
      </p:sp>
      <p:cxnSp>
        <p:nvCxnSpPr>
          <p:cNvPr id="9" name="Straight Connector 8"/>
          <p:cNvCxnSpPr/>
          <p:nvPr/>
        </p:nvCxnSpPr>
        <p:spPr>
          <a:xfrm>
            <a:off x="1198033" y="4025766"/>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p:cNvPicPr>
          <p:nvPr userDrawn="1"/>
        </p:nvPicPr>
        <p:blipFill>
          <a:blip r:embed="rId2">
            <a:clrChange>
              <a:clrFrom>
                <a:srgbClr val="F3F3F3"/>
              </a:clrFrom>
              <a:clrTo>
                <a:srgbClr val="F3F3F3">
                  <a:alpha val="0"/>
                </a:srgbClr>
              </a:clrTo>
            </a:clrChange>
          </a:blip>
          <a:stretch>
            <a:fillRect/>
          </a:stretch>
        </p:blipFill>
        <p:spPr>
          <a:xfrm>
            <a:off x="8581797" y="5248532"/>
            <a:ext cx="3330273" cy="914358"/>
          </a:xfrm>
          <a:prstGeom prst="rect">
            <a:avLst/>
          </a:prstGeom>
        </p:spPr>
      </p:pic>
      <p:pic>
        <p:nvPicPr>
          <p:cNvPr id="12" name="Picture 241" descr="i5"/>
          <p:cNvPicPr>
            <a:picLocks noChangeAspect="1" noChangeArrowheads="1"/>
          </p:cNvPicPr>
          <p:nvPr userDrawn="1"/>
        </p:nvPicPr>
        <p:blipFill>
          <a:blip r:embed="rId3" cstate="print"/>
          <a:srcRect/>
          <a:stretch>
            <a:fillRect/>
          </a:stretch>
        </p:blipFill>
        <p:spPr bwMode="auto">
          <a:xfrm>
            <a:off x="7584371" y="5248532"/>
            <a:ext cx="924618" cy="924618"/>
          </a:xfrm>
          <a:prstGeom prst="rect">
            <a:avLst/>
          </a:prstGeom>
          <a:noFill/>
          <a:ln w="9525">
            <a:noFill/>
            <a:miter lim="800000"/>
            <a:headEnd/>
            <a:tailEnd/>
          </a:ln>
        </p:spPr>
      </p:pic>
      <p:sp>
        <p:nvSpPr>
          <p:cNvPr id="13" name="Rectangle 8"/>
          <p:cNvSpPr/>
          <p:nvPr userDrawn="1"/>
        </p:nvSpPr>
        <p:spPr>
          <a:xfrm>
            <a:off x="15" y="6334316"/>
            <a:ext cx="12191985" cy="523684"/>
          </a:xfrm>
          <a:prstGeom prst="rect">
            <a:avLst/>
          </a:prstGeom>
          <a:solidFill>
            <a:srgbClr val="0067A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0651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i5-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lvl1pPr marL="180000" indent="-180000">
              <a:buFont typeface="Wingdings" panose="05000000000000000000" pitchFamily="2" charset="2"/>
              <a:buChar char="§"/>
              <a:defRPr/>
            </a:lvl1pPr>
            <a:lvl3pPr>
              <a:defRPr sz="2000"/>
            </a:lvl3pPr>
            <a:lvl4pPr>
              <a:defRPr sz="2000"/>
            </a:lvl4pPr>
            <a:lvl5pPr>
              <a:defRPr sz="20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none" baseline="0">
                <a:solidFill>
                  <a:schemeClr val="tx1"/>
                </a:solidFill>
              </a:defRPr>
            </a:lvl1pPr>
          </a:lstStyle>
          <a:p>
            <a:r>
              <a:rPr lang="de-DE" dirty="0" smtClean="0"/>
              <a:t>VLDB  2019</a:t>
            </a:r>
            <a:endParaRPr lang="de-DE" dirty="0"/>
          </a:p>
        </p:txBody>
      </p:sp>
      <p:sp>
        <p:nvSpPr>
          <p:cNvPr id="8" name="Slide Number Placeholder 5"/>
          <p:cNvSpPr>
            <a:spLocks noGrp="1"/>
          </p:cNvSpPr>
          <p:nvPr>
            <p:ph type="sldNum" sz="quarter" idx="4"/>
          </p:nvPr>
        </p:nvSpPr>
        <p:spPr>
          <a:xfrm>
            <a:off x="8581797" y="6459785"/>
            <a:ext cx="1312025" cy="365125"/>
          </a:xfrm>
          <a:prstGeom prst="rect">
            <a:avLst/>
          </a:prstGeom>
        </p:spPr>
        <p:txBody>
          <a:bodyPr vert="horz" lIns="91440" tIns="45720" rIns="91440" bIns="45720" rtlCol="0" anchor="ctr"/>
          <a:lstStyle>
            <a:lvl1pPr algn="ctr">
              <a:defRPr sz="1400">
                <a:solidFill>
                  <a:schemeClr val="tx1"/>
                </a:solidFill>
              </a:defRPr>
            </a:lvl1pPr>
          </a:lstStyle>
          <a:p>
            <a:fld id="{120FC339-65EB-438F-91E4-9DF93B173ED5}" type="slidenum">
              <a:rPr lang="de-DE" smtClean="0"/>
              <a:pPr/>
              <a:t>‹#›</a:t>
            </a:fld>
            <a:endParaRPr lang="de-DE" dirty="0"/>
          </a:p>
        </p:txBody>
      </p:sp>
    </p:spTree>
    <p:extLst>
      <p:ext uri="{BB962C8B-B14F-4D97-AF65-F5344CB8AC3E}">
        <p14:creationId xmlns:p14="http://schemas.microsoft.com/office/powerpoint/2010/main" val="35875727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i5-Abschnit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127414"/>
          </a:xfrm>
        </p:spPr>
        <p:txBody>
          <a:bodyPr anchor="b" anchorCtr="0">
            <a:normAutofit/>
          </a:bodyPr>
          <a:lstStyle>
            <a:lvl1pPr>
              <a:lnSpc>
                <a:spcPct val="85000"/>
              </a:lnSpc>
              <a:defRPr sz="8000" b="1">
                <a:solidFill>
                  <a:schemeClr val="tx1">
                    <a:lumMod val="85000"/>
                    <a:lumOff val="15000"/>
                  </a:schemeClr>
                </a:solidFill>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1097280" y="3965015"/>
            <a:ext cx="10058400" cy="1143000"/>
          </a:xfrm>
        </p:spPr>
        <p:txBody>
          <a:bodyPr lIns="91440" rIns="91440" anchor="t" anchorCtr="0">
            <a:normAutofit/>
          </a:bodyPr>
          <a:lstStyle>
            <a:lvl1pPr marL="0" indent="0">
              <a:buNone/>
              <a:defRPr sz="2400" cap="none" spc="200" baseline="0">
                <a:solidFill>
                  <a:schemeClr val="tx1">
                    <a:lumMod val="65000"/>
                    <a:lumOff val="3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cxnSp>
        <p:nvCxnSpPr>
          <p:cNvPr id="9" name="Straight Connector 8"/>
          <p:cNvCxnSpPr/>
          <p:nvPr/>
        </p:nvCxnSpPr>
        <p:spPr>
          <a:xfrm>
            <a:off x="1207658" y="3891016"/>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p:cNvPicPr>
          <p:nvPr userDrawn="1"/>
        </p:nvPicPr>
        <p:blipFill>
          <a:blip r:embed="rId2">
            <a:clrChange>
              <a:clrFrom>
                <a:srgbClr val="F3F3F3"/>
              </a:clrFrom>
              <a:clrTo>
                <a:srgbClr val="F3F3F3">
                  <a:alpha val="0"/>
                </a:srgbClr>
              </a:clrTo>
            </a:clrChange>
          </a:blip>
          <a:stretch>
            <a:fillRect/>
          </a:stretch>
        </p:blipFill>
        <p:spPr>
          <a:xfrm>
            <a:off x="8581797" y="5248532"/>
            <a:ext cx="3330273" cy="914358"/>
          </a:xfrm>
          <a:prstGeom prst="rect">
            <a:avLst/>
          </a:prstGeom>
        </p:spPr>
      </p:pic>
      <p:pic>
        <p:nvPicPr>
          <p:cNvPr id="12" name="Picture 241" descr="i5"/>
          <p:cNvPicPr>
            <a:picLocks noChangeAspect="1" noChangeArrowheads="1"/>
          </p:cNvPicPr>
          <p:nvPr userDrawn="1"/>
        </p:nvPicPr>
        <p:blipFill>
          <a:blip r:embed="rId3" cstate="print"/>
          <a:srcRect/>
          <a:stretch>
            <a:fillRect/>
          </a:stretch>
        </p:blipFill>
        <p:spPr bwMode="auto">
          <a:xfrm>
            <a:off x="7584371" y="5248532"/>
            <a:ext cx="924618" cy="924618"/>
          </a:xfrm>
          <a:prstGeom prst="rect">
            <a:avLst/>
          </a:prstGeom>
          <a:noFill/>
          <a:ln w="9525">
            <a:noFill/>
            <a:miter lim="800000"/>
            <a:headEnd/>
            <a:tailEnd/>
          </a:ln>
        </p:spPr>
      </p:pic>
      <p:sp>
        <p:nvSpPr>
          <p:cNvPr id="13" name="Rectangle 8"/>
          <p:cNvSpPr/>
          <p:nvPr userDrawn="1"/>
        </p:nvSpPr>
        <p:spPr>
          <a:xfrm>
            <a:off x="15" y="6334316"/>
            <a:ext cx="12191985" cy="523684"/>
          </a:xfrm>
          <a:prstGeom prst="rect">
            <a:avLst/>
          </a:prstGeom>
          <a:solidFill>
            <a:srgbClr val="0067A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54921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5-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365758" y="286603"/>
            <a:ext cx="11482941" cy="1099435"/>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365757" y="1470348"/>
            <a:ext cx="5755909" cy="4795697"/>
          </a:xfrm>
        </p:spPr>
        <p:txBody>
          <a:bodyPr>
            <a:normAutofit/>
          </a:bodyPr>
          <a:lstStyle>
            <a:lvl1pPr marL="91440" indent="-91440">
              <a:defRPr lang="de-DE" sz="2400" kern="1200" dirty="0" smtClean="0">
                <a:solidFill>
                  <a:schemeClr val="tx1">
                    <a:lumMod val="75000"/>
                    <a:lumOff val="25000"/>
                  </a:schemeClr>
                </a:solidFill>
                <a:latin typeface="+mn-lt"/>
                <a:ea typeface="+mn-ea"/>
                <a:cs typeface="+mn-cs"/>
              </a:defRPr>
            </a:lvl1pPr>
            <a:lvl2pPr>
              <a:defRPr sz="2000"/>
            </a:lvl2pPr>
            <a:lvl3pPr>
              <a:defRPr sz="1800"/>
            </a:lvl3pPr>
            <a:lvl4pPr>
              <a:defRPr sz="1800"/>
            </a:lvl4pPr>
            <a:lvl5pPr>
              <a:defRPr sz="1800"/>
            </a:lvl5pPr>
          </a:lstStyle>
          <a:p>
            <a:pPr marL="180000" lvl="0" indent="-1800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Content Placeholder 3"/>
          <p:cNvSpPr>
            <a:spLocks noGrp="1"/>
          </p:cNvSpPr>
          <p:nvPr>
            <p:ph sz="half" idx="2"/>
          </p:nvPr>
        </p:nvSpPr>
        <p:spPr>
          <a:xfrm>
            <a:off x="6198669" y="1470347"/>
            <a:ext cx="5650029" cy="4795697"/>
          </a:xfrm>
        </p:spPr>
        <p:txBody>
          <a:bodyPr>
            <a:normAutofit/>
          </a:bodyPr>
          <a:lstStyle>
            <a:lvl1pPr marL="91440" indent="-91440">
              <a:defRPr lang="de-DE" sz="2400" kern="1200" dirty="0" smtClean="0">
                <a:solidFill>
                  <a:schemeClr val="tx1">
                    <a:lumMod val="75000"/>
                    <a:lumOff val="25000"/>
                  </a:schemeClr>
                </a:solidFill>
                <a:latin typeface="+mn-lt"/>
                <a:ea typeface="+mn-ea"/>
                <a:cs typeface="+mn-cs"/>
              </a:defRPr>
            </a:lvl1pPr>
            <a:lvl2pPr>
              <a:defRPr sz="2000"/>
            </a:lvl2pPr>
            <a:lvl3pPr>
              <a:defRPr sz="1800"/>
            </a:lvl3pPr>
            <a:lvl4pPr>
              <a:defRPr sz="1800"/>
            </a:lvl4pPr>
            <a:lvl5pPr>
              <a:defRPr sz="1800"/>
            </a:lvl5pPr>
          </a:lstStyle>
          <a:p>
            <a:pPr marL="180000" lvl="0" indent="-1800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none" baseline="0">
                <a:solidFill>
                  <a:schemeClr val="tx1"/>
                </a:solidFill>
              </a:defRPr>
            </a:lvl1pPr>
          </a:lstStyle>
          <a:p>
            <a:r>
              <a:rPr lang="de-DE" dirty="0" smtClean="0"/>
              <a:t>VLDB  2019</a:t>
            </a:r>
            <a:endParaRPr lang="de-DE" dirty="0"/>
          </a:p>
        </p:txBody>
      </p:sp>
      <p:sp>
        <p:nvSpPr>
          <p:cNvPr id="10" name="Slide Number Placeholder 5"/>
          <p:cNvSpPr>
            <a:spLocks noGrp="1"/>
          </p:cNvSpPr>
          <p:nvPr>
            <p:ph type="sldNum" sz="quarter" idx="4"/>
          </p:nvPr>
        </p:nvSpPr>
        <p:spPr>
          <a:xfrm>
            <a:off x="8581797" y="6459785"/>
            <a:ext cx="1312025" cy="365125"/>
          </a:xfrm>
          <a:prstGeom prst="rect">
            <a:avLst/>
          </a:prstGeom>
        </p:spPr>
        <p:txBody>
          <a:bodyPr vert="horz" lIns="91440" tIns="45720" rIns="91440" bIns="45720" rtlCol="0" anchor="ctr"/>
          <a:lstStyle>
            <a:lvl1pPr algn="ctr">
              <a:defRPr sz="1400">
                <a:solidFill>
                  <a:schemeClr val="tx1"/>
                </a:solidFill>
              </a:defRPr>
            </a:lvl1pPr>
          </a:lstStyle>
          <a:p>
            <a:fld id="{120FC339-65EB-438F-91E4-9DF93B173ED5}" type="slidenum">
              <a:rPr lang="de-DE" smtClean="0"/>
              <a:pPr/>
              <a:t>‹#›</a:t>
            </a:fld>
            <a:endParaRPr lang="de-DE" dirty="0"/>
          </a:p>
        </p:txBody>
      </p:sp>
    </p:spTree>
    <p:extLst>
      <p:ext uri="{BB962C8B-B14F-4D97-AF65-F5344CB8AC3E}">
        <p14:creationId xmlns:p14="http://schemas.microsoft.com/office/powerpoint/2010/main" val="19364116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5-Inhalte mit Bild">
    <p:spTree>
      <p:nvGrpSpPr>
        <p:cNvPr id="1" name=""/>
        <p:cNvGrpSpPr/>
        <p:nvPr/>
      </p:nvGrpSpPr>
      <p:grpSpPr>
        <a:xfrm>
          <a:off x="0" y="0"/>
          <a:ext cx="0" cy="0"/>
          <a:chOff x="0" y="0"/>
          <a:chExt cx="0" cy="0"/>
        </a:xfrm>
      </p:grpSpPr>
      <p:sp>
        <p:nvSpPr>
          <p:cNvPr id="8" name="Title 7"/>
          <p:cNvSpPr>
            <a:spLocks noGrp="1"/>
          </p:cNvSpPr>
          <p:nvPr>
            <p:ph type="title"/>
          </p:nvPr>
        </p:nvSpPr>
        <p:spPr>
          <a:xfrm>
            <a:off x="365758" y="286603"/>
            <a:ext cx="11482941" cy="1099435"/>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365757" y="1470348"/>
            <a:ext cx="5755909" cy="4795697"/>
          </a:xfrm>
        </p:spPr>
        <p:txBody>
          <a:bodyPr>
            <a:normAutofit/>
          </a:bodyPr>
          <a:lstStyle>
            <a:lvl1pPr marL="91440" indent="-91440">
              <a:defRPr lang="de-DE" sz="2400" kern="1200" dirty="0" smtClean="0">
                <a:solidFill>
                  <a:schemeClr val="tx1">
                    <a:lumMod val="75000"/>
                    <a:lumOff val="25000"/>
                  </a:schemeClr>
                </a:solidFill>
                <a:latin typeface="+mn-lt"/>
                <a:ea typeface="+mn-ea"/>
                <a:cs typeface="+mn-cs"/>
              </a:defRPr>
            </a:lvl1pPr>
            <a:lvl2pPr>
              <a:defRPr sz="2000"/>
            </a:lvl2pPr>
            <a:lvl3pPr>
              <a:defRPr sz="1800"/>
            </a:lvl3pPr>
            <a:lvl4pPr>
              <a:defRPr sz="1800"/>
            </a:lvl4pPr>
            <a:lvl5pPr>
              <a:defRPr sz="1800"/>
            </a:lvl5pPr>
          </a:lstStyle>
          <a:p>
            <a:pPr marL="180000" lvl="0" indent="-1800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none" baseline="0">
                <a:solidFill>
                  <a:schemeClr val="tx1"/>
                </a:solidFill>
              </a:defRPr>
            </a:lvl1pPr>
          </a:lstStyle>
          <a:p>
            <a:r>
              <a:rPr lang="de-DE" dirty="0" smtClean="0"/>
              <a:t>ADM 2018</a:t>
            </a:r>
            <a:endParaRPr lang="de-DE" dirty="0"/>
          </a:p>
        </p:txBody>
      </p:sp>
      <p:sp>
        <p:nvSpPr>
          <p:cNvPr id="10" name="Slide Number Placeholder 5"/>
          <p:cNvSpPr>
            <a:spLocks noGrp="1"/>
          </p:cNvSpPr>
          <p:nvPr>
            <p:ph type="sldNum" sz="quarter" idx="4"/>
          </p:nvPr>
        </p:nvSpPr>
        <p:spPr>
          <a:xfrm>
            <a:off x="8581797" y="6459785"/>
            <a:ext cx="1312025" cy="365125"/>
          </a:xfrm>
          <a:prstGeom prst="rect">
            <a:avLst/>
          </a:prstGeom>
        </p:spPr>
        <p:txBody>
          <a:bodyPr vert="horz" lIns="91440" tIns="45720" rIns="91440" bIns="45720" rtlCol="0" anchor="ctr"/>
          <a:lstStyle>
            <a:lvl1pPr algn="ctr">
              <a:defRPr sz="1400">
                <a:solidFill>
                  <a:schemeClr val="tx1"/>
                </a:solidFill>
              </a:defRPr>
            </a:lvl1pPr>
          </a:lstStyle>
          <a:p>
            <a:fld id="{120FC339-65EB-438F-91E4-9DF93B173ED5}" type="slidenum">
              <a:rPr lang="de-DE" smtClean="0"/>
              <a:pPr/>
              <a:t>‹#›</a:t>
            </a:fld>
            <a:endParaRPr lang="de-DE" dirty="0"/>
          </a:p>
        </p:txBody>
      </p:sp>
    </p:spTree>
    <p:extLst>
      <p:ext uri="{BB962C8B-B14F-4D97-AF65-F5344CB8AC3E}">
        <p14:creationId xmlns:p14="http://schemas.microsoft.com/office/powerpoint/2010/main" val="25704210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i5-Vergleich">
    <p:spTree>
      <p:nvGrpSpPr>
        <p:cNvPr id="1" name=""/>
        <p:cNvGrpSpPr/>
        <p:nvPr/>
      </p:nvGrpSpPr>
      <p:grpSpPr>
        <a:xfrm>
          <a:off x="0" y="0"/>
          <a:ext cx="0" cy="0"/>
          <a:chOff x="0" y="0"/>
          <a:chExt cx="0" cy="0"/>
        </a:xfrm>
      </p:grpSpPr>
      <p:sp>
        <p:nvSpPr>
          <p:cNvPr id="10" name="Title 9"/>
          <p:cNvSpPr>
            <a:spLocks noGrp="1"/>
          </p:cNvSpPr>
          <p:nvPr>
            <p:ph type="title"/>
          </p:nvPr>
        </p:nvSpPr>
        <p:spPr>
          <a:xfrm>
            <a:off x="365758" y="286604"/>
            <a:ext cx="11473316" cy="1060198"/>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369148" y="1447037"/>
            <a:ext cx="5665891"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Content Placeholder 3"/>
          <p:cNvSpPr>
            <a:spLocks noGrp="1"/>
          </p:cNvSpPr>
          <p:nvPr>
            <p:ph sz="half" idx="2"/>
          </p:nvPr>
        </p:nvSpPr>
        <p:spPr>
          <a:xfrm>
            <a:off x="369149" y="2195708"/>
            <a:ext cx="5665890" cy="4051088"/>
          </a:xfrm>
        </p:spPr>
        <p:txBody>
          <a:bodyPr>
            <a:normAutofit/>
          </a:bodyPr>
          <a:lstStyle>
            <a:lvl1pPr marL="91440" indent="-91440">
              <a:defRPr lang="de-DE" sz="2400" kern="1200" dirty="0" smtClean="0">
                <a:solidFill>
                  <a:schemeClr val="tx1">
                    <a:lumMod val="75000"/>
                    <a:lumOff val="25000"/>
                  </a:schemeClr>
                </a:solidFill>
                <a:latin typeface="+mn-lt"/>
                <a:ea typeface="+mn-ea"/>
                <a:cs typeface="+mn-cs"/>
              </a:defRPr>
            </a:lvl1pPr>
            <a:lvl2pPr>
              <a:defRPr sz="2000"/>
            </a:lvl2pPr>
            <a:lvl3pPr>
              <a:defRPr sz="1800"/>
            </a:lvl3pPr>
            <a:lvl4pPr>
              <a:defRPr sz="1800"/>
            </a:lvl4pPr>
            <a:lvl5pPr>
              <a:defRPr sz="1800"/>
            </a:lvl5pPr>
          </a:lstStyle>
          <a:p>
            <a:pPr marL="180000" lvl="0" indent="-1800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Text Placeholder 4"/>
          <p:cNvSpPr>
            <a:spLocks noGrp="1"/>
          </p:cNvSpPr>
          <p:nvPr>
            <p:ph type="body" sz="quarter" idx="3"/>
          </p:nvPr>
        </p:nvSpPr>
        <p:spPr>
          <a:xfrm>
            <a:off x="6217920" y="1447037"/>
            <a:ext cx="5621154"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217920" y="2195708"/>
            <a:ext cx="5621154" cy="4051088"/>
          </a:xfrm>
        </p:spPr>
        <p:txBody>
          <a:bodyPr>
            <a:normAutofit/>
          </a:bodyPr>
          <a:lstStyle>
            <a:lvl1pPr marL="91440" indent="-91440">
              <a:defRPr lang="de-DE" sz="2400" kern="1200" dirty="0" smtClean="0">
                <a:solidFill>
                  <a:schemeClr val="tx1">
                    <a:lumMod val="75000"/>
                    <a:lumOff val="25000"/>
                  </a:schemeClr>
                </a:solidFill>
                <a:latin typeface="+mn-lt"/>
                <a:ea typeface="+mn-ea"/>
                <a:cs typeface="+mn-cs"/>
              </a:defRPr>
            </a:lvl1pPr>
            <a:lvl2pPr>
              <a:defRPr sz="2000"/>
            </a:lvl2pPr>
            <a:lvl3pPr>
              <a:defRPr sz="1800"/>
            </a:lvl3pPr>
            <a:lvl4pPr>
              <a:defRPr sz="1800"/>
            </a:lvl4pPr>
            <a:lvl5pPr>
              <a:defRPr sz="1800"/>
            </a:lvl5pPr>
          </a:lstStyle>
          <a:p>
            <a:pPr marL="180000" lvl="0" indent="-1800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8" name="Footer Placeholder 7"/>
          <p:cNvSpPr>
            <a:spLocks noGrp="1"/>
          </p:cNvSpPr>
          <p:nvPr>
            <p:ph type="ftr" sz="quarter" idx="11"/>
          </p:nvPr>
        </p:nvSpPr>
        <p:spPr/>
        <p:txBody>
          <a:bodyPr/>
          <a:lstStyle>
            <a:lvl1pPr>
              <a:defRPr sz="1400"/>
            </a:lvl1pPr>
          </a:lstStyle>
          <a:p>
            <a:r>
              <a:rPr lang="de-DE" dirty="0" smtClean="0"/>
              <a:t>ADM 2018</a:t>
            </a:r>
            <a:endParaRPr lang="de-DE" dirty="0"/>
          </a:p>
        </p:txBody>
      </p:sp>
      <p:sp>
        <p:nvSpPr>
          <p:cNvPr id="9" name="Slide Number Placeholder 8"/>
          <p:cNvSpPr>
            <a:spLocks noGrp="1"/>
          </p:cNvSpPr>
          <p:nvPr>
            <p:ph type="sldNum" sz="quarter" idx="12"/>
          </p:nvPr>
        </p:nvSpPr>
        <p:spPr/>
        <p:txBody>
          <a:bodyPr/>
          <a:lstStyle>
            <a:lvl1pPr>
              <a:defRPr sz="1400"/>
            </a:lvl1pPr>
          </a:lstStyle>
          <a:p>
            <a:fld id="{120FC339-65EB-438F-91E4-9DF93B173ED5}" type="slidenum">
              <a:rPr lang="de-DE" smtClean="0"/>
              <a:pPr/>
              <a:t>‹#›</a:t>
            </a:fld>
            <a:endParaRPr lang="de-DE"/>
          </a:p>
        </p:txBody>
      </p:sp>
    </p:spTree>
    <p:extLst>
      <p:ext uri="{BB962C8B-B14F-4D97-AF65-F5344CB8AC3E}">
        <p14:creationId xmlns:p14="http://schemas.microsoft.com/office/powerpoint/2010/main" val="24019294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i5-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Footer Placeholder 3"/>
          <p:cNvSpPr>
            <a:spLocks noGrp="1"/>
          </p:cNvSpPr>
          <p:nvPr>
            <p:ph type="ftr" sz="quarter" idx="11"/>
          </p:nvPr>
        </p:nvSpPr>
        <p:spPr/>
        <p:txBody>
          <a:bodyPr/>
          <a:lstStyle>
            <a:lvl1pPr>
              <a:defRPr sz="1400"/>
            </a:lvl1pPr>
          </a:lstStyle>
          <a:p>
            <a:r>
              <a:rPr lang="de-DE" dirty="0" smtClean="0"/>
              <a:t>ER  2018</a:t>
            </a:r>
            <a:endParaRPr lang="de-DE" dirty="0"/>
          </a:p>
        </p:txBody>
      </p:sp>
      <p:sp>
        <p:nvSpPr>
          <p:cNvPr id="5" name="Slide Number Placeholder 4"/>
          <p:cNvSpPr>
            <a:spLocks noGrp="1"/>
          </p:cNvSpPr>
          <p:nvPr>
            <p:ph type="sldNum" sz="quarter" idx="12"/>
          </p:nvPr>
        </p:nvSpPr>
        <p:spPr/>
        <p:txBody>
          <a:bodyPr/>
          <a:lstStyle>
            <a:lvl1pPr>
              <a:defRPr sz="1400"/>
            </a:lvl1pPr>
          </a:lstStyle>
          <a:p>
            <a:fld id="{120FC339-65EB-438F-91E4-9DF93B173ED5}" type="slidenum">
              <a:rPr lang="de-DE" smtClean="0"/>
              <a:pPr/>
              <a:t>‹#›</a:t>
            </a:fld>
            <a:endParaRPr lang="de-DE"/>
          </a:p>
        </p:txBody>
      </p:sp>
    </p:spTree>
    <p:extLst>
      <p:ext uri="{BB962C8B-B14F-4D97-AF65-F5344CB8AC3E}">
        <p14:creationId xmlns:p14="http://schemas.microsoft.com/office/powerpoint/2010/main" val="36770259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i5-Leer">
    <p:spTree>
      <p:nvGrpSpPr>
        <p:cNvPr id="1" name=""/>
        <p:cNvGrpSpPr/>
        <p:nvPr/>
      </p:nvGrpSpPr>
      <p:grpSpPr>
        <a:xfrm>
          <a:off x="0" y="0"/>
          <a:ext cx="0" cy="0"/>
          <a:chOff x="0" y="0"/>
          <a:chExt cx="0" cy="0"/>
        </a:xfrm>
      </p:grpSpPr>
      <p:sp>
        <p:nvSpPr>
          <p:cNvPr id="10" name="Rectangle 8"/>
          <p:cNvSpPr/>
          <p:nvPr userDrawn="1"/>
        </p:nvSpPr>
        <p:spPr>
          <a:xfrm>
            <a:off x="15" y="6334316"/>
            <a:ext cx="12191985" cy="66484"/>
          </a:xfrm>
          <a:prstGeom prst="rect">
            <a:avLst/>
          </a:prstGeom>
          <a:solidFill>
            <a:srgbClr val="0067A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6"/>
          <p:cNvPicPr>
            <a:picLocks noChangeAspect="1"/>
          </p:cNvPicPr>
          <p:nvPr userDrawn="1"/>
        </p:nvPicPr>
        <p:blipFill>
          <a:blip r:embed="rId2">
            <a:clrChange>
              <a:clrFrom>
                <a:srgbClr val="F3F3F3"/>
              </a:clrFrom>
              <a:clrTo>
                <a:srgbClr val="F3F3F3">
                  <a:alpha val="0"/>
                </a:srgbClr>
              </a:clrTo>
            </a:clrChange>
          </a:blip>
          <a:stretch>
            <a:fillRect/>
          </a:stretch>
        </p:blipFill>
        <p:spPr>
          <a:xfrm>
            <a:off x="10454909" y="6452494"/>
            <a:ext cx="1391469" cy="382041"/>
          </a:xfrm>
          <a:prstGeom prst="rect">
            <a:avLst/>
          </a:prstGeom>
        </p:spPr>
      </p:pic>
      <p:pic>
        <p:nvPicPr>
          <p:cNvPr id="15" name="Picture 241" descr="i5"/>
          <p:cNvPicPr>
            <a:picLocks noChangeAspect="1" noChangeArrowheads="1"/>
          </p:cNvPicPr>
          <p:nvPr userDrawn="1"/>
        </p:nvPicPr>
        <p:blipFill>
          <a:blip r:embed="rId3" cstate="print"/>
          <a:srcRect/>
          <a:stretch>
            <a:fillRect/>
          </a:stretch>
        </p:blipFill>
        <p:spPr bwMode="auto">
          <a:xfrm>
            <a:off x="9991372" y="6448207"/>
            <a:ext cx="386328" cy="386328"/>
          </a:xfrm>
          <a:prstGeom prst="rect">
            <a:avLst/>
          </a:prstGeom>
          <a:noFill/>
          <a:ln w="9525">
            <a:noFill/>
            <a:miter lim="800000"/>
            <a:headEnd/>
            <a:tailEnd/>
          </a:ln>
        </p:spPr>
      </p:pic>
      <p:sp>
        <p:nvSpPr>
          <p:cNvPr id="16" name="Footer Placeholder 4"/>
          <p:cNvSpPr>
            <a:spLocks noGrp="1"/>
          </p:cNvSpPr>
          <p:nvPr>
            <p:ph type="ftr" sz="quarter" idx="11"/>
          </p:nvPr>
        </p:nvSpPr>
        <p:spPr>
          <a:xfrm>
            <a:off x="3686185" y="6459785"/>
            <a:ext cx="4822804" cy="365125"/>
          </a:xfrm>
        </p:spPr>
        <p:txBody>
          <a:bodyPr/>
          <a:lstStyle>
            <a:lvl1pPr>
              <a:defRPr sz="1400"/>
            </a:lvl1pPr>
          </a:lstStyle>
          <a:p>
            <a:r>
              <a:rPr lang="de-DE" dirty="0" smtClean="0"/>
              <a:t>ADM 2018</a:t>
            </a:r>
            <a:endParaRPr lang="de-DE" dirty="0"/>
          </a:p>
        </p:txBody>
      </p:sp>
      <p:sp>
        <p:nvSpPr>
          <p:cNvPr id="17" name="Slide Number Placeholder 5"/>
          <p:cNvSpPr>
            <a:spLocks noGrp="1"/>
          </p:cNvSpPr>
          <p:nvPr>
            <p:ph type="sldNum" sz="quarter" idx="12"/>
          </p:nvPr>
        </p:nvSpPr>
        <p:spPr>
          <a:xfrm>
            <a:off x="8581797" y="6459785"/>
            <a:ext cx="1312025" cy="365125"/>
          </a:xfrm>
        </p:spPr>
        <p:txBody>
          <a:bodyPr/>
          <a:lstStyle>
            <a:lvl1pPr>
              <a:defRPr sz="1400"/>
            </a:lvl1pPr>
          </a:lstStyle>
          <a:p>
            <a:fld id="{120FC339-65EB-438F-91E4-9DF93B173ED5}" type="slidenum">
              <a:rPr lang="de-DE" smtClean="0"/>
              <a:pPr/>
              <a:t>‹#›</a:t>
            </a:fld>
            <a:endParaRPr lang="de-DE"/>
          </a:p>
        </p:txBody>
      </p:sp>
    </p:spTree>
    <p:extLst>
      <p:ext uri="{BB962C8B-B14F-4D97-AF65-F5344CB8AC3E}">
        <p14:creationId xmlns:p14="http://schemas.microsoft.com/office/powerpoint/2010/main" val="42892442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i5-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lIns="45720" tIns="0" rIns="45720" bIns="0"/>
          <a:lstStyle>
            <a:lvl1pPr marL="91440" indent="-91440">
              <a:defRPr lang="de-DE" sz="2000" kern="1200" dirty="0" smtClean="0">
                <a:solidFill>
                  <a:schemeClr val="tx1">
                    <a:lumMod val="75000"/>
                    <a:lumOff val="25000"/>
                  </a:schemeClr>
                </a:solidFill>
                <a:latin typeface="+mn-lt"/>
                <a:ea typeface="+mn-ea"/>
                <a:cs typeface="+mn-cs"/>
              </a:defRPr>
            </a:lvl1pPr>
          </a:lstStyle>
          <a:p>
            <a:pPr marL="180000" lvl="0" indent="-1800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ooter Placeholder 4"/>
          <p:cNvSpPr>
            <a:spLocks noGrp="1"/>
          </p:cNvSpPr>
          <p:nvPr>
            <p:ph type="ftr" sz="quarter" idx="11"/>
          </p:nvPr>
        </p:nvSpPr>
        <p:spPr/>
        <p:txBody>
          <a:bodyPr/>
          <a:lstStyle>
            <a:lvl1pPr>
              <a:defRPr sz="1400"/>
            </a:lvl1pPr>
          </a:lstStyle>
          <a:p>
            <a:r>
              <a:rPr lang="de-DE" dirty="0" smtClean="0"/>
              <a:t>ADM 2018</a:t>
            </a:r>
            <a:endParaRPr lang="de-DE" dirty="0"/>
          </a:p>
        </p:txBody>
      </p:sp>
      <p:sp>
        <p:nvSpPr>
          <p:cNvPr id="6" name="Slide Number Placeholder 5"/>
          <p:cNvSpPr>
            <a:spLocks noGrp="1"/>
          </p:cNvSpPr>
          <p:nvPr>
            <p:ph type="sldNum" sz="quarter" idx="12"/>
          </p:nvPr>
        </p:nvSpPr>
        <p:spPr/>
        <p:txBody>
          <a:bodyPr/>
          <a:lstStyle>
            <a:lvl1pPr>
              <a:defRPr sz="1400"/>
            </a:lvl1pPr>
          </a:lstStyle>
          <a:p>
            <a:fld id="{120FC339-65EB-438F-91E4-9DF93B173ED5}" type="slidenum">
              <a:rPr lang="de-DE" smtClean="0"/>
              <a:pPr/>
              <a:t>‹#›</a:t>
            </a:fld>
            <a:endParaRPr lang="de-DE"/>
          </a:p>
        </p:txBody>
      </p:sp>
    </p:spTree>
    <p:extLst>
      <p:ext uri="{BB962C8B-B14F-4D97-AF65-F5344CB8AC3E}">
        <p14:creationId xmlns:p14="http://schemas.microsoft.com/office/powerpoint/2010/main" val="134878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IT-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lvl1pPr marL="180000" indent="-180000">
              <a:buClr>
                <a:srgbClr val="179C7D"/>
              </a:buClr>
              <a:buFont typeface="Wingdings" panose="05000000000000000000" pitchFamily="2" charset="2"/>
              <a:buChar char="§"/>
              <a:defRPr/>
            </a:lvl1pPr>
            <a:lvl2pPr>
              <a:buClr>
                <a:srgbClr val="179C7D"/>
              </a:buClr>
              <a:defRPr/>
            </a:lvl2pPr>
            <a:lvl3pPr>
              <a:buClr>
                <a:srgbClr val="179C7D"/>
              </a:buClr>
              <a:defRPr sz="2000"/>
            </a:lvl3pPr>
            <a:lvl4pPr>
              <a:buClr>
                <a:srgbClr val="179C7D"/>
              </a:buClr>
              <a:defRPr sz="2000"/>
            </a:lvl4pPr>
            <a:lvl5pPr>
              <a:buClr>
                <a:srgbClr val="179C7D"/>
              </a:buClr>
              <a:defRPr sz="20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none" baseline="0">
                <a:solidFill>
                  <a:schemeClr val="tx1"/>
                </a:solidFill>
              </a:defRPr>
            </a:lvl1pPr>
          </a:lstStyle>
          <a:p>
            <a:r>
              <a:rPr lang="en-US" smtClean="0"/>
              <a:t>ADM’16 Example Exam </a:t>
            </a:r>
            <a:endParaRPr lang="de-DE" dirty="0"/>
          </a:p>
        </p:txBody>
      </p:sp>
      <p:sp>
        <p:nvSpPr>
          <p:cNvPr id="8" name="Slide Number Placeholder 5"/>
          <p:cNvSpPr>
            <a:spLocks noGrp="1"/>
          </p:cNvSpPr>
          <p:nvPr>
            <p:ph type="sldNum" sz="quarter" idx="4"/>
          </p:nvPr>
        </p:nvSpPr>
        <p:spPr>
          <a:xfrm>
            <a:off x="8581797" y="6459785"/>
            <a:ext cx="1312025" cy="365125"/>
          </a:xfrm>
          <a:prstGeom prst="rect">
            <a:avLst/>
          </a:prstGeom>
        </p:spPr>
        <p:txBody>
          <a:bodyPr vert="horz" lIns="91440" tIns="45720" rIns="91440" bIns="45720" rtlCol="0" anchor="ctr"/>
          <a:lstStyle>
            <a:lvl1pPr algn="ctr">
              <a:defRPr sz="1400">
                <a:solidFill>
                  <a:schemeClr val="tx1"/>
                </a:solidFill>
              </a:defRPr>
            </a:lvl1pPr>
          </a:lstStyle>
          <a:p>
            <a:fld id="{120FC339-65EB-438F-91E4-9DF93B173ED5}" type="slidenum">
              <a:rPr lang="de-DE" smtClean="0"/>
              <a:pPr/>
              <a:t>‹#›</a:t>
            </a:fld>
            <a:endParaRPr lang="de-DE" dirty="0"/>
          </a:p>
        </p:txBody>
      </p:sp>
    </p:spTree>
    <p:extLst>
      <p:ext uri="{BB962C8B-B14F-4D97-AF65-F5344CB8AC3E}">
        <p14:creationId xmlns:p14="http://schemas.microsoft.com/office/powerpoint/2010/main" val="3475269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FIT-Abschnit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127414"/>
          </a:xfrm>
        </p:spPr>
        <p:txBody>
          <a:bodyPr anchor="b" anchorCtr="0">
            <a:normAutofit/>
          </a:bodyPr>
          <a:lstStyle>
            <a:lvl1pPr>
              <a:lnSpc>
                <a:spcPct val="85000"/>
              </a:lnSpc>
              <a:defRPr sz="8000" b="1">
                <a:solidFill>
                  <a:schemeClr val="tx1">
                    <a:lumMod val="85000"/>
                    <a:lumOff val="15000"/>
                  </a:schemeClr>
                </a:solidFill>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1097280" y="3965015"/>
            <a:ext cx="10058400" cy="1143000"/>
          </a:xfrm>
        </p:spPr>
        <p:txBody>
          <a:bodyPr lIns="91440" rIns="91440" anchor="t" anchorCtr="0">
            <a:normAutofit/>
          </a:bodyPr>
          <a:lstStyle>
            <a:lvl1pPr marL="0" indent="0">
              <a:buNone/>
              <a:defRPr sz="2400" cap="none" spc="200" baseline="0">
                <a:solidFill>
                  <a:schemeClr val="tx1">
                    <a:lumMod val="75000"/>
                    <a:lumOff val="2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cxnSp>
        <p:nvCxnSpPr>
          <p:cNvPr id="9" name="Straight Connector 8"/>
          <p:cNvCxnSpPr/>
          <p:nvPr/>
        </p:nvCxnSpPr>
        <p:spPr>
          <a:xfrm>
            <a:off x="1207658" y="3891016"/>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8"/>
          <p:cNvSpPr/>
          <p:nvPr userDrawn="1"/>
        </p:nvSpPr>
        <p:spPr>
          <a:xfrm>
            <a:off x="15" y="6334316"/>
            <a:ext cx="12191985" cy="523684"/>
          </a:xfrm>
          <a:prstGeom prst="rect">
            <a:avLst/>
          </a:prstGeom>
          <a:solidFill>
            <a:srgbClr val="179C7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366" y="5111551"/>
            <a:ext cx="3881697" cy="1059192"/>
          </a:xfrm>
          <a:prstGeom prst="rect">
            <a:avLst/>
          </a:prstGeom>
        </p:spPr>
      </p:pic>
    </p:spTree>
    <p:extLst>
      <p:ext uri="{BB962C8B-B14F-4D97-AF65-F5344CB8AC3E}">
        <p14:creationId xmlns:p14="http://schemas.microsoft.com/office/powerpoint/2010/main" val="11833441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FIT-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365758" y="286603"/>
            <a:ext cx="11482941" cy="1099435"/>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365757" y="1470348"/>
            <a:ext cx="5755909" cy="4795697"/>
          </a:xfrm>
        </p:spPr>
        <p:txBody>
          <a:bodyPr>
            <a:normAutofit/>
          </a:bodyPr>
          <a:lstStyle>
            <a:lvl1pPr marL="91440" indent="-91440">
              <a:buClr>
                <a:srgbClr val="179C7D"/>
              </a:buClr>
              <a:defRPr lang="de-DE" sz="2400" kern="1200" dirty="0" smtClean="0">
                <a:solidFill>
                  <a:schemeClr val="tx1">
                    <a:lumMod val="75000"/>
                    <a:lumOff val="25000"/>
                  </a:schemeClr>
                </a:solidFill>
                <a:latin typeface="+mn-lt"/>
                <a:ea typeface="+mn-ea"/>
                <a:cs typeface="+mn-cs"/>
              </a:defRPr>
            </a:lvl1pPr>
            <a:lvl2pPr>
              <a:buClr>
                <a:srgbClr val="179C7D"/>
              </a:buClr>
              <a:defRPr sz="2000"/>
            </a:lvl2pPr>
            <a:lvl3pPr>
              <a:buClr>
                <a:srgbClr val="179C7D"/>
              </a:buClr>
              <a:defRPr sz="1800"/>
            </a:lvl3pPr>
            <a:lvl4pPr>
              <a:buClr>
                <a:srgbClr val="179C7D"/>
              </a:buClr>
              <a:defRPr sz="1800"/>
            </a:lvl4pPr>
            <a:lvl5pPr>
              <a:buClr>
                <a:srgbClr val="179C7D"/>
              </a:buClr>
              <a:defRPr sz="1800"/>
            </a:lvl5pPr>
          </a:lstStyle>
          <a:p>
            <a:pPr marL="180000" lvl="0" indent="-180000" algn="l" defTabSz="914400" rtl="0" eaLnBrk="1" latinLnBrk="0" hangingPunct="1">
              <a:lnSpc>
                <a:spcPct val="90000"/>
              </a:lnSpc>
              <a:spcBef>
                <a:spcPts val="1200"/>
              </a:spcBef>
              <a:spcAft>
                <a:spcPts val="200"/>
              </a:spcAft>
              <a:buClr>
                <a:srgbClr val="179C7D"/>
              </a:buClr>
              <a:buSzPct val="100000"/>
              <a:buFont typeface="Wingdings" panose="05000000000000000000" pitchFamily="2" charset="2"/>
              <a:buChar char="§"/>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Content Placeholder 3"/>
          <p:cNvSpPr>
            <a:spLocks noGrp="1"/>
          </p:cNvSpPr>
          <p:nvPr>
            <p:ph sz="half" idx="2"/>
          </p:nvPr>
        </p:nvSpPr>
        <p:spPr>
          <a:xfrm>
            <a:off x="6198669" y="1470347"/>
            <a:ext cx="5650029" cy="4795697"/>
          </a:xfrm>
        </p:spPr>
        <p:txBody>
          <a:bodyPr>
            <a:normAutofit/>
          </a:bodyPr>
          <a:lstStyle>
            <a:lvl1pPr marL="91440" indent="-91440">
              <a:defRPr lang="de-DE" sz="2400" kern="1200" dirty="0" smtClean="0">
                <a:solidFill>
                  <a:schemeClr val="tx1">
                    <a:lumMod val="75000"/>
                    <a:lumOff val="25000"/>
                  </a:schemeClr>
                </a:solidFill>
                <a:latin typeface="+mn-lt"/>
                <a:ea typeface="+mn-ea"/>
                <a:cs typeface="+mn-cs"/>
              </a:defRPr>
            </a:lvl1pPr>
            <a:lvl2pPr>
              <a:buClr>
                <a:srgbClr val="179C7D"/>
              </a:buClr>
              <a:defRPr sz="2000"/>
            </a:lvl2pPr>
            <a:lvl3pPr>
              <a:buClr>
                <a:srgbClr val="179C7D"/>
              </a:buClr>
              <a:defRPr sz="1800"/>
            </a:lvl3pPr>
            <a:lvl4pPr>
              <a:buClr>
                <a:srgbClr val="179C7D"/>
              </a:buClr>
              <a:defRPr sz="1800"/>
            </a:lvl4pPr>
            <a:lvl5pPr>
              <a:buClr>
                <a:srgbClr val="179C7D"/>
              </a:buClr>
              <a:defRPr sz="1800"/>
            </a:lvl5pPr>
          </a:lstStyle>
          <a:p>
            <a:pPr marL="180000" lvl="0" indent="-180000" algn="l" defTabSz="914400" rtl="0" eaLnBrk="1" latinLnBrk="0" hangingPunct="1">
              <a:lnSpc>
                <a:spcPct val="90000"/>
              </a:lnSpc>
              <a:spcBef>
                <a:spcPts val="1200"/>
              </a:spcBef>
              <a:spcAft>
                <a:spcPts val="200"/>
              </a:spcAft>
              <a:buClr>
                <a:srgbClr val="179C7D"/>
              </a:buClr>
              <a:buSzPct val="100000"/>
              <a:buFont typeface="Wingdings" panose="05000000000000000000" pitchFamily="2" charset="2"/>
              <a:buChar char="§"/>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none" baseline="0">
                <a:solidFill>
                  <a:schemeClr val="tx1"/>
                </a:solidFill>
              </a:defRPr>
            </a:lvl1pPr>
          </a:lstStyle>
          <a:p>
            <a:r>
              <a:rPr lang="en-US" smtClean="0"/>
              <a:t>ADM’16 Example Exam </a:t>
            </a:r>
            <a:endParaRPr lang="de-DE" dirty="0"/>
          </a:p>
        </p:txBody>
      </p:sp>
      <p:sp>
        <p:nvSpPr>
          <p:cNvPr id="10" name="Slide Number Placeholder 5"/>
          <p:cNvSpPr>
            <a:spLocks noGrp="1"/>
          </p:cNvSpPr>
          <p:nvPr>
            <p:ph type="sldNum" sz="quarter" idx="4"/>
          </p:nvPr>
        </p:nvSpPr>
        <p:spPr>
          <a:xfrm>
            <a:off x="8581797" y="6459785"/>
            <a:ext cx="1312025" cy="365125"/>
          </a:xfrm>
          <a:prstGeom prst="rect">
            <a:avLst/>
          </a:prstGeom>
        </p:spPr>
        <p:txBody>
          <a:bodyPr vert="horz" lIns="91440" tIns="45720" rIns="91440" bIns="45720" rtlCol="0" anchor="ctr"/>
          <a:lstStyle>
            <a:lvl1pPr algn="ctr">
              <a:defRPr sz="1400">
                <a:solidFill>
                  <a:schemeClr val="tx1"/>
                </a:solidFill>
              </a:defRPr>
            </a:lvl1pPr>
          </a:lstStyle>
          <a:p>
            <a:fld id="{120FC339-65EB-438F-91E4-9DF93B173ED5}" type="slidenum">
              <a:rPr lang="de-DE" smtClean="0"/>
              <a:pPr/>
              <a:t>‹#›</a:t>
            </a:fld>
            <a:endParaRPr lang="de-DE" dirty="0"/>
          </a:p>
        </p:txBody>
      </p:sp>
    </p:spTree>
    <p:extLst>
      <p:ext uri="{BB962C8B-B14F-4D97-AF65-F5344CB8AC3E}">
        <p14:creationId xmlns:p14="http://schemas.microsoft.com/office/powerpoint/2010/main" val="17037047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T-Inhalte mit Bild">
    <p:spTree>
      <p:nvGrpSpPr>
        <p:cNvPr id="1" name=""/>
        <p:cNvGrpSpPr/>
        <p:nvPr/>
      </p:nvGrpSpPr>
      <p:grpSpPr>
        <a:xfrm>
          <a:off x="0" y="0"/>
          <a:ext cx="0" cy="0"/>
          <a:chOff x="0" y="0"/>
          <a:chExt cx="0" cy="0"/>
        </a:xfrm>
      </p:grpSpPr>
      <p:sp>
        <p:nvSpPr>
          <p:cNvPr id="8" name="Title 7"/>
          <p:cNvSpPr>
            <a:spLocks noGrp="1"/>
          </p:cNvSpPr>
          <p:nvPr>
            <p:ph type="title"/>
          </p:nvPr>
        </p:nvSpPr>
        <p:spPr>
          <a:xfrm>
            <a:off x="365758" y="286603"/>
            <a:ext cx="11482941" cy="1099435"/>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365757" y="1470348"/>
            <a:ext cx="5755909" cy="4795697"/>
          </a:xfrm>
        </p:spPr>
        <p:txBody>
          <a:bodyPr>
            <a:normAutofit/>
          </a:bodyPr>
          <a:lstStyle>
            <a:lvl1pPr marL="91440" indent="-91440">
              <a:buClr>
                <a:srgbClr val="179C7D"/>
              </a:buClr>
              <a:defRPr lang="de-DE" sz="2400" kern="1200" dirty="0" smtClean="0">
                <a:solidFill>
                  <a:schemeClr val="tx1">
                    <a:lumMod val="75000"/>
                    <a:lumOff val="25000"/>
                  </a:schemeClr>
                </a:solidFill>
                <a:latin typeface="+mn-lt"/>
                <a:ea typeface="+mn-ea"/>
                <a:cs typeface="+mn-cs"/>
              </a:defRPr>
            </a:lvl1pPr>
            <a:lvl2pPr>
              <a:buClr>
                <a:srgbClr val="179C7D"/>
              </a:buClr>
              <a:defRPr sz="2000"/>
            </a:lvl2pPr>
            <a:lvl3pPr>
              <a:buClr>
                <a:srgbClr val="179C7D"/>
              </a:buClr>
              <a:defRPr sz="1800"/>
            </a:lvl3pPr>
            <a:lvl4pPr>
              <a:buClr>
                <a:srgbClr val="179C7D"/>
              </a:buClr>
              <a:defRPr sz="1800"/>
            </a:lvl4pPr>
            <a:lvl5pPr>
              <a:buClr>
                <a:srgbClr val="179C7D"/>
              </a:buClr>
              <a:defRPr sz="1800"/>
            </a:lvl5pPr>
          </a:lstStyle>
          <a:p>
            <a:pPr marL="180000" lvl="0" indent="-180000" algn="l" defTabSz="914400" rtl="0" eaLnBrk="1" latinLnBrk="0" hangingPunct="1">
              <a:lnSpc>
                <a:spcPct val="90000"/>
              </a:lnSpc>
              <a:spcBef>
                <a:spcPts val="1200"/>
              </a:spcBef>
              <a:spcAft>
                <a:spcPts val="200"/>
              </a:spcAft>
              <a:buClr>
                <a:srgbClr val="179C7D"/>
              </a:buClr>
              <a:buSzPct val="100000"/>
              <a:buFont typeface="Wingdings" panose="05000000000000000000" pitchFamily="2" charset="2"/>
              <a:buChar char="§"/>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none" baseline="0">
                <a:solidFill>
                  <a:schemeClr val="tx1"/>
                </a:solidFill>
              </a:defRPr>
            </a:lvl1pPr>
          </a:lstStyle>
          <a:p>
            <a:r>
              <a:rPr lang="en-US" smtClean="0"/>
              <a:t>ADM’16 Example Exam </a:t>
            </a:r>
            <a:endParaRPr lang="de-DE" dirty="0"/>
          </a:p>
        </p:txBody>
      </p:sp>
      <p:sp>
        <p:nvSpPr>
          <p:cNvPr id="10" name="Slide Number Placeholder 5"/>
          <p:cNvSpPr>
            <a:spLocks noGrp="1"/>
          </p:cNvSpPr>
          <p:nvPr>
            <p:ph type="sldNum" sz="quarter" idx="4"/>
          </p:nvPr>
        </p:nvSpPr>
        <p:spPr>
          <a:xfrm>
            <a:off x="8581797" y="6459785"/>
            <a:ext cx="1312025" cy="365125"/>
          </a:xfrm>
          <a:prstGeom prst="rect">
            <a:avLst/>
          </a:prstGeom>
        </p:spPr>
        <p:txBody>
          <a:bodyPr vert="horz" lIns="91440" tIns="45720" rIns="91440" bIns="45720" rtlCol="0" anchor="ctr"/>
          <a:lstStyle>
            <a:lvl1pPr algn="ctr">
              <a:defRPr sz="1400">
                <a:solidFill>
                  <a:schemeClr val="tx1"/>
                </a:solidFill>
              </a:defRPr>
            </a:lvl1pPr>
          </a:lstStyle>
          <a:p>
            <a:fld id="{120FC339-65EB-438F-91E4-9DF93B173ED5}" type="slidenum">
              <a:rPr lang="de-DE" smtClean="0"/>
              <a:pPr/>
              <a:t>‹#›</a:t>
            </a:fld>
            <a:endParaRPr lang="de-DE" dirty="0"/>
          </a:p>
        </p:txBody>
      </p:sp>
    </p:spTree>
    <p:extLst>
      <p:ext uri="{BB962C8B-B14F-4D97-AF65-F5344CB8AC3E}">
        <p14:creationId xmlns:p14="http://schemas.microsoft.com/office/powerpoint/2010/main" val="12831772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FIT-Vergleich">
    <p:spTree>
      <p:nvGrpSpPr>
        <p:cNvPr id="1" name=""/>
        <p:cNvGrpSpPr/>
        <p:nvPr/>
      </p:nvGrpSpPr>
      <p:grpSpPr>
        <a:xfrm>
          <a:off x="0" y="0"/>
          <a:ext cx="0" cy="0"/>
          <a:chOff x="0" y="0"/>
          <a:chExt cx="0" cy="0"/>
        </a:xfrm>
      </p:grpSpPr>
      <p:sp>
        <p:nvSpPr>
          <p:cNvPr id="10" name="Title 9"/>
          <p:cNvSpPr>
            <a:spLocks noGrp="1"/>
          </p:cNvSpPr>
          <p:nvPr>
            <p:ph type="title"/>
          </p:nvPr>
        </p:nvSpPr>
        <p:spPr>
          <a:xfrm>
            <a:off x="365758" y="286604"/>
            <a:ext cx="11473316" cy="1060198"/>
          </a:xfrm>
        </p:spPr>
        <p:txBody>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369148" y="1447037"/>
            <a:ext cx="5665891" cy="736282"/>
          </a:xfrm>
        </p:spPr>
        <p:txBody>
          <a:bodyPr lIns="91440" rIns="91440" anchor="ctr">
            <a:noAutofit/>
          </a:bodyPr>
          <a:lstStyle>
            <a:lvl1pPr marL="0" indent="0">
              <a:buNone/>
              <a:defRPr sz="2800" b="0"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Content Placeholder 3"/>
          <p:cNvSpPr>
            <a:spLocks noGrp="1"/>
          </p:cNvSpPr>
          <p:nvPr>
            <p:ph sz="half" idx="2"/>
          </p:nvPr>
        </p:nvSpPr>
        <p:spPr>
          <a:xfrm>
            <a:off x="369149" y="2195708"/>
            <a:ext cx="5665890" cy="4051088"/>
          </a:xfrm>
        </p:spPr>
        <p:txBody>
          <a:bodyPr>
            <a:normAutofit/>
          </a:bodyPr>
          <a:lstStyle>
            <a:lvl1pPr marL="91440" indent="-91440">
              <a:buClr>
                <a:srgbClr val="179C7D"/>
              </a:buClr>
              <a:defRPr lang="de-DE" sz="2400" kern="1200" dirty="0" smtClean="0">
                <a:solidFill>
                  <a:schemeClr val="tx1">
                    <a:lumMod val="75000"/>
                    <a:lumOff val="25000"/>
                  </a:schemeClr>
                </a:solidFill>
                <a:latin typeface="+mn-lt"/>
                <a:ea typeface="+mn-ea"/>
                <a:cs typeface="+mn-cs"/>
              </a:defRPr>
            </a:lvl1pPr>
            <a:lvl2pPr>
              <a:buClr>
                <a:srgbClr val="179C7D"/>
              </a:buClr>
              <a:defRPr sz="2000"/>
            </a:lvl2pPr>
            <a:lvl3pPr>
              <a:buClr>
                <a:srgbClr val="179C7D"/>
              </a:buClr>
              <a:defRPr sz="1800"/>
            </a:lvl3pPr>
            <a:lvl4pPr>
              <a:buClr>
                <a:srgbClr val="179C7D"/>
              </a:buClr>
              <a:defRPr sz="1800"/>
            </a:lvl4pPr>
            <a:lvl5pPr>
              <a:buClr>
                <a:srgbClr val="179C7D"/>
              </a:buClr>
              <a:defRPr sz="1800"/>
            </a:lvl5pPr>
          </a:lstStyle>
          <a:p>
            <a:pPr marL="180000" lvl="0" indent="-180000" algn="l" defTabSz="914400" rtl="0" eaLnBrk="1" latinLnBrk="0" hangingPunct="1">
              <a:lnSpc>
                <a:spcPct val="90000"/>
              </a:lnSpc>
              <a:spcBef>
                <a:spcPts val="1200"/>
              </a:spcBef>
              <a:spcAft>
                <a:spcPts val="200"/>
              </a:spcAft>
              <a:buClr>
                <a:srgbClr val="179C7D"/>
              </a:buClr>
              <a:buSzPct val="100000"/>
              <a:buFont typeface="Wingdings" panose="05000000000000000000" pitchFamily="2" charset="2"/>
              <a:buChar char="§"/>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Text Placeholder 4"/>
          <p:cNvSpPr>
            <a:spLocks noGrp="1"/>
          </p:cNvSpPr>
          <p:nvPr>
            <p:ph type="body" sz="quarter" idx="3"/>
          </p:nvPr>
        </p:nvSpPr>
        <p:spPr>
          <a:xfrm>
            <a:off x="6217920" y="1447037"/>
            <a:ext cx="5621154" cy="736282"/>
          </a:xfrm>
        </p:spPr>
        <p:txBody>
          <a:bodyPr lIns="91440" rIns="91440" anchor="ctr">
            <a:noAutofit/>
          </a:bodyPr>
          <a:lstStyle>
            <a:lvl1pPr marL="0" indent="0">
              <a:buNone/>
              <a:defRPr sz="2800" b="0"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217920" y="2195708"/>
            <a:ext cx="5621154" cy="4051088"/>
          </a:xfrm>
        </p:spPr>
        <p:txBody>
          <a:bodyPr>
            <a:normAutofit/>
          </a:bodyPr>
          <a:lstStyle>
            <a:lvl1pPr marL="91440" indent="-91440">
              <a:buClr>
                <a:srgbClr val="179C7D"/>
              </a:buClr>
              <a:defRPr lang="de-DE" sz="2400" kern="1200" dirty="0" smtClean="0">
                <a:solidFill>
                  <a:schemeClr val="tx1">
                    <a:lumMod val="75000"/>
                    <a:lumOff val="25000"/>
                  </a:schemeClr>
                </a:solidFill>
                <a:latin typeface="+mn-lt"/>
                <a:ea typeface="+mn-ea"/>
                <a:cs typeface="+mn-cs"/>
              </a:defRPr>
            </a:lvl1pPr>
            <a:lvl2pPr>
              <a:buClr>
                <a:srgbClr val="179C7D"/>
              </a:buClr>
              <a:defRPr sz="2000"/>
            </a:lvl2pPr>
            <a:lvl3pPr>
              <a:buClr>
                <a:srgbClr val="179C7D"/>
              </a:buClr>
              <a:defRPr sz="1800"/>
            </a:lvl3pPr>
            <a:lvl4pPr>
              <a:buClr>
                <a:srgbClr val="179C7D"/>
              </a:buClr>
              <a:defRPr sz="1800"/>
            </a:lvl4pPr>
            <a:lvl5pPr>
              <a:buClr>
                <a:srgbClr val="179C7D"/>
              </a:buClr>
              <a:defRPr sz="1800"/>
            </a:lvl5pPr>
          </a:lstStyle>
          <a:p>
            <a:pPr marL="180000" lvl="0" indent="-180000" algn="l" defTabSz="914400" rtl="0" eaLnBrk="1" latinLnBrk="0" hangingPunct="1">
              <a:lnSpc>
                <a:spcPct val="90000"/>
              </a:lnSpc>
              <a:spcBef>
                <a:spcPts val="1200"/>
              </a:spcBef>
              <a:spcAft>
                <a:spcPts val="200"/>
              </a:spcAft>
              <a:buClr>
                <a:srgbClr val="179C7D"/>
              </a:buClr>
              <a:buSzPct val="100000"/>
              <a:buFont typeface="Wingdings" panose="05000000000000000000" pitchFamily="2" charset="2"/>
              <a:buChar char="§"/>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8" name="Footer Placeholder 7"/>
          <p:cNvSpPr>
            <a:spLocks noGrp="1"/>
          </p:cNvSpPr>
          <p:nvPr>
            <p:ph type="ftr" sz="quarter" idx="11"/>
          </p:nvPr>
        </p:nvSpPr>
        <p:spPr/>
        <p:txBody>
          <a:bodyPr/>
          <a:lstStyle>
            <a:lvl1pPr>
              <a:defRPr sz="1400"/>
            </a:lvl1pPr>
          </a:lstStyle>
          <a:p>
            <a:r>
              <a:rPr lang="en-US" smtClean="0"/>
              <a:t>ADM’16 Example Exam </a:t>
            </a:r>
            <a:endParaRPr lang="de-DE" dirty="0"/>
          </a:p>
        </p:txBody>
      </p:sp>
      <p:sp>
        <p:nvSpPr>
          <p:cNvPr id="9" name="Slide Number Placeholder 8"/>
          <p:cNvSpPr>
            <a:spLocks noGrp="1"/>
          </p:cNvSpPr>
          <p:nvPr>
            <p:ph type="sldNum" sz="quarter" idx="12"/>
          </p:nvPr>
        </p:nvSpPr>
        <p:spPr/>
        <p:txBody>
          <a:bodyPr/>
          <a:lstStyle>
            <a:lvl1pPr>
              <a:defRPr sz="1400"/>
            </a:lvl1pPr>
          </a:lstStyle>
          <a:p>
            <a:fld id="{120FC339-65EB-438F-91E4-9DF93B173ED5}" type="slidenum">
              <a:rPr lang="de-DE" smtClean="0"/>
              <a:pPr/>
              <a:t>‹#›</a:t>
            </a:fld>
            <a:endParaRPr lang="de-DE"/>
          </a:p>
        </p:txBody>
      </p:sp>
    </p:spTree>
    <p:extLst>
      <p:ext uri="{BB962C8B-B14F-4D97-AF65-F5344CB8AC3E}">
        <p14:creationId xmlns:p14="http://schemas.microsoft.com/office/powerpoint/2010/main" val="18923638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FIT-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Footer Placeholder 3"/>
          <p:cNvSpPr>
            <a:spLocks noGrp="1"/>
          </p:cNvSpPr>
          <p:nvPr>
            <p:ph type="ftr" sz="quarter" idx="11"/>
          </p:nvPr>
        </p:nvSpPr>
        <p:spPr/>
        <p:txBody>
          <a:bodyPr/>
          <a:lstStyle>
            <a:lvl1pPr>
              <a:defRPr sz="1400"/>
            </a:lvl1pPr>
          </a:lstStyle>
          <a:p>
            <a:r>
              <a:rPr lang="en-US" smtClean="0"/>
              <a:t>ADM’16 Example Exam </a:t>
            </a:r>
            <a:endParaRPr lang="de-DE" dirty="0"/>
          </a:p>
        </p:txBody>
      </p:sp>
      <p:sp>
        <p:nvSpPr>
          <p:cNvPr id="5" name="Slide Number Placeholder 4"/>
          <p:cNvSpPr>
            <a:spLocks noGrp="1"/>
          </p:cNvSpPr>
          <p:nvPr>
            <p:ph type="sldNum" sz="quarter" idx="12"/>
          </p:nvPr>
        </p:nvSpPr>
        <p:spPr/>
        <p:txBody>
          <a:bodyPr/>
          <a:lstStyle>
            <a:lvl1pPr>
              <a:defRPr sz="1400"/>
            </a:lvl1pPr>
          </a:lstStyle>
          <a:p>
            <a:fld id="{120FC339-65EB-438F-91E4-9DF93B173ED5}" type="slidenum">
              <a:rPr lang="de-DE" smtClean="0"/>
              <a:pPr/>
              <a:t>‹#›</a:t>
            </a:fld>
            <a:endParaRPr lang="de-DE"/>
          </a:p>
        </p:txBody>
      </p:sp>
    </p:spTree>
    <p:extLst>
      <p:ext uri="{BB962C8B-B14F-4D97-AF65-F5344CB8AC3E}">
        <p14:creationId xmlns:p14="http://schemas.microsoft.com/office/powerpoint/2010/main" val="29904461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FIT-Leer">
    <p:spTree>
      <p:nvGrpSpPr>
        <p:cNvPr id="1" name=""/>
        <p:cNvGrpSpPr/>
        <p:nvPr/>
      </p:nvGrpSpPr>
      <p:grpSpPr>
        <a:xfrm>
          <a:off x="0" y="0"/>
          <a:ext cx="0" cy="0"/>
          <a:chOff x="0" y="0"/>
          <a:chExt cx="0" cy="0"/>
        </a:xfrm>
      </p:grpSpPr>
      <p:sp>
        <p:nvSpPr>
          <p:cNvPr id="8" name="Rectangle 8"/>
          <p:cNvSpPr/>
          <p:nvPr userDrawn="1"/>
        </p:nvSpPr>
        <p:spPr>
          <a:xfrm>
            <a:off x="15" y="6334316"/>
            <a:ext cx="12191985" cy="66484"/>
          </a:xfrm>
          <a:prstGeom prst="rect">
            <a:avLst/>
          </a:prstGeom>
          <a:solidFill>
            <a:srgbClr val="179C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none" baseline="0">
                <a:solidFill>
                  <a:schemeClr val="tx1"/>
                </a:solidFill>
              </a:defRPr>
            </a:lvl1pPr>
          </a:lstStyle>
          <a:p>
            <a:r>
              <a:rPr lang="en-US" smtClean="0"/>
              <a:t>ADM’16 Example Exam </a:t>
            </a:r>
            <a:endParaRPr lang="de-DE" dirty="0"/>
          </a:p>
        </p:txBody>
      </p:sp>
      <p:sp>
        <p:nvSpPr>
          <p:cNvPr id="11" name="Slide Number Placeholder 5"/>
          <p:cNvSpPr>
            <a:spLocks noGrp="1"/>
          </p:cNvSpPr>
          <p:nvPr>
            <p:ph type="sldNum" sz="quarter" idx="4"/>
          </p:nvPr>
        </p:nvSpPr>
        <p:spPr>
          <a:xfrm>
            <a:off x="8581797" y="6459785"/>
            <a:ext cx="1312025" cy="365125"/>
          </a:xfrm>
          <a:prstGeom prst="rect">
            <a:avLst/>
          </a:prstGeom>
        </p:spPr>
        <p:txBody>
          <a:bodyPr vert="horz" lIns="91440" tIns="45720" rIns="91440" bIns="45720" rtlCol="0" anchor="ctr"/>
          <a:lstStyle>
            <a:lvl1pPr algn="ctr">
              <a:defRPr sz="1400">
                <a:solidFill>
                  <a:schemeClr val="tx1"/>
                </a:solidFill>
              </a:defRPr>
            </a:lvl1pPr>
          </a:lstStyle>
          <a:p>
            <a:fld id="{120FC339-65EB-438F-91E4-9DF93B173ED5}" type="slidenum">
              <a:rPr lang="de-DE" smtClean="0"/>
              <a:pPr/>
              <a:t>‹#›</a:t>
            </a:fld>
            <a:endParaRPr lang="de-DE" dirty="0"/>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0574" y="6459785"/>
            <a:ext cx="1415804" cy="386328"/>
          </a:xfrm>
          <a:prstGeom prst="rect">
            <a:avLst/>
          </a:prstGeom>
        </p:spPr>
      </p:pic>
    </p:spTree>
    <p:extLst>
      <p:ext uri="{BB962C8B-B14F-4D97-AF65-F5344CB8AC3E}">
        <p14:creationId xmlns:p14="http://schemas.microsoft.com/office/powerpoint/2010/main" val="23841686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FIT-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lIns="45720" tIns="0" rIns="45720" bIns="0"/>
          <a:lstStyle>
            <a:lvl1pPr marL="91440" indent="-91440">
              <a:defRPr lang="de-DE" sz="2400" kern="1200" dirty="0" smtClean="0">
                <a:solidFill>
                  <a:schemeClr val="tx1">
                    <a:lumMod val="75000"/>
                    <a:lumOff val="25000"/>
                  </a:schemeClr>
                </a:solidFill>
                <a:latin typeface="+mn-lt"/>
                <a:ea typeface="+mn-ea"/>
                <a:cs typeface="+mn-cs"/>
              </a:defRPr>
            </a:lvl1pPr>
          </a:lstStyle>
          <a:p>
            <a:pPr marL="180000" lvl="0" indent="-180000" algn="l" defTabSz="914400" rtl="0" eaLnBrk="1" latinLnBrk="0" hangingPunct="1">
              <a:lnSpc>
                <a:spcPct val="90000"/>
              </a:lnSpc>
              <a:spcBef>
                <a:spcPts val="1200"/>
              </a:spcBef>
              <a:spcAft>
                <a:spcPts val="200"/>
              </a:spcAft>
              <a:buClr>
                <a:srgbClr val="179C7D"/>
              </a:buClr>
              <a:buSzPct val="100000"/>
              <a:buFont typeface="Wingdings" panose="05000000000000000000" pitchFamily="2" charset="2"/>
              <a:buChar char="§"/>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ooter Placeholder 4"/>
          <p:cNvSpPr>
            <a:spLocks noGrp="1"/>
          </p:cNvSpPr>
          <p:nvPr>
            <p:ph type="ftr" sz="quarter" idx="11"/>
          </p:nvPr>
        </p:nvSpPr>
        <p:spPr/>
        <p:txBody>
          <a:bodyPr/>
          <a:lstStyle>
            <a:lvl1pPr>
              <a:defRPr sz="1400"/>
            </a:lvl1pPr>
          </a:lstStyle>
          <a:p>
            <a:r>
              <a:rPr lang="de-DE" smtClean="0"/>
              <a:t>ADM’16 Example Exam </a:t>
            </a:r>
            <a:endParaRPr lang="de-DE" dirty="0"/>
          </a:p>
        </p:txBody>
      </p:sp>
      <p:sp>
        <p:nvSpPr>
          <p:cNvPr id="6" name="Slide Number Placeholder 5"/>
          <p:cNvSpPr>
            <a:spLocks noGrp="1"/>
          </p:cNvSpPr>
          <p:nvPr>
            <p:ph type="sldNum" sz="quarter" idx="12"/>
          </p:nvPr>
        </p:nvSpPr>
        <p:spPr/>
        <p:txBody>
          <a:bodyPr/>
          <a:lstStyle>
            <a:lvl1pPr>
              <a:defRPr sz="1400"/>
            </a:lvl1pPr>
          </a:lstStyle>
          <a:p>
            <a:fld id="{120FC339-65EB-438F-91E4-9DF93B173ED5}" type="slidenum">
              <a:rPr lang="de-DE" smtClean="0"/>
              <a:pPr/>
              <a:t>‹#›</a:t>
            </a:fld>
            <a:endParaRPr lang="de-DE"/>
          </a:p>
        </p:txBody>
      </p:sp>
    </p:spTree>
    <p:extLst>
      <p:ext uri="{BB962C8B-B14F-4D97-AF65-F5344CB8AC3E}">
        <p14:creationId xmlns:p14="http://schemas.microsoft.com/office/powerpoint/2010/main" val="30247635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 y="6334316"/>
            <a:ext cx="12191985" cy="66484"/>
          </a:xfrm>
          <a:prstGeom prst="rect">
            <a:avLst/>
          </a:prstGeom>
          <a:solidFill>
            <a:srgbClr val="179C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59229" y="182698"/>
            <a:ext cx="11487149" cy="1208205"/>
          </a:xfrm>
          <a:prstGeom prst="rect">
            <a:avLst/>
          </a:prstGeom>
        </p:spPr>
        <p:txBody>
          <a:bodyPr vert="horz" lIns="91440" tIns="45720" rIns="91440" bIns="45720" rtlCol="0" anchor="b">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359229" y="1439497"/>
            <a:ext cx="11487150" cy="4429597"/>
          </a:xfrm>
          <a:prstGeom prst="rect">
            <a:avLst/>
          </a:prstGeom>
        </p:spPr>
        <p:txBody>
          <a:bodyPr vert="horz" lIns="0" tIns="45720" rIns="0" bIns="45720" rtlCol="0">
            <a:normAutofit/>
          </a:bodyPr>
          <a:lstStyle/>
          <a:p>
            <a:pPr marL="180000" lvl="0" indent="-1800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none" baseline="0">
                <a:solidFill>
                  <a:schemeClr val="tx1"/>
                </a:solidFill>
              </a:defRPr>
            </a:lvl1pPr>
          </a:lstStyle>
          <a:p>
            <a:r>
              <a:rPr lang="en-US" smtClean="0"/>
              <a:t>ADM’16 Example Exam </a:t>
            </a:r>
            <a:endParaRPr lang="de-DE" dirty="0"/>
          </a:p>
        </p:txBody>
      </p:sp>
      <p:sp>
        <p:nvSpPr>
          <p:cNvPr id="6" name="Slide Number Placeholder 5"/>
          <p:cNvSpPr>
            <a:spLocks noGrp="1"/>
          </p:cNvSpPr>
          <p:nvPr>
            <p:ph type="sldNum" sz="quarter" idx="4"/>
          </p:nvPr>
        </p:nvSpPr>
        <p:spPr>
          <a:xfrm>
            <a:off x="8581797" y="6459785"/>
            <a:ext cx="1312025" cy="365125"/>
          </a:xfrm>
          <a:prstGeom prst="rect">
            <a:avLst/>
          </a:prstGeom>
        </p:spPr>
        <p:txBody>
          <a:bodyPr vert="horz" lIns="91440" tIns="45720" rIns="91440" bIns="45720" rtlCol="0" anchor="ctr"/>
          <a:lstStyle>
            <a:lvl1pPr algn="ctr">
              <a:defRPr sz="1400">
                <a:solidFill>
                  <a:schemeClr val="tx1"/>
                </a:solidFill>
              </a:defRPr>
            </a:lvl1pPr>
          </a:lstStyle>
          <a:p>
            <a:fld id="{120FC339-65EB-438F-91E4-9DF93B173ED5}" type="slidenum">
              <a:rPr lang="de-DE" smtClean="0"/>
              <a:pPr/>
              <a:t>‹#›</a:t>
            </a:fld>
            <a:endParaRPr lang="de-DE" dirty="0"/>
          </a:p>
        </p:txBody>
      </p:sp>
      <p:cxnSp>
        <p:nvCxnSpPr>
          <p:cNvPr id="10" name="Straight Connector 9"/>
          <p:cNvCxnSpPr/>
          <p:nvPr/>
        </p:nvCxnSpPr>
        <p:spPr>
          <a:xfrm>
            <a:off x="359229" y="1382439"/>
            <a:ext cx="11487149"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30574" y="6459785"/>
            <a:ext cx="1415804" cy="386328"/>
          </a:xfrm>
          <a:prstGeom prst="rect">
            <a:avLst/>
          </a:prstGeom>
        </p:spPr>
      </p:pic>
    </p:spTree>
    <p:extLst>
      <p:ext uri="{BB962C8B-B14F-4D97-AF65-F5344CB8AC3E}">
        <p14:creationId xmlns:p14="http://schemas.microsoft.com/office/powerpoint/2010/main" val="1711650366"/>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50" r:id="rId5"/>
    <p:sldLayoutId id="2147484045" r:id="rId6"/>
    <p:sldLayoutId id="2147484046" r:id="rId7"/>
    <p:sldLayoutId id="2147484047" r:id="rId8"/>
    <p:sldLayoutId id="2147484048" r:id="rId9"/>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4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rgbClr val="179C7D"/>
        </a:buClr>
        <a:buSzPct val="100000"/>
        <a:buFont typeface="Calibri" panose="020F0502020204030204" pitchFamily="34" charset="0"/>
        <a:buChar char=" "/>
        <a:defRPr lang="de-DE" sz="2800" kern="1200" dirty="0" smtClean="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 y="6334316"/>
            <a:ext cx="12191985" cy="66484"/>
          </a:xfrm>
          <a:prstGeom prst="rect">
            <a:avLst/>
          </a:prstGeom>
          <a:solidFill>
            <a:srgbClr val="0067A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59229" y="193089"/>
            <a:ext cx="11487149" cy="1208205"/>
          </a:xfrm>
          <a:prstGeom prst="rect">
            <a:avLst/>
          </a:prstGeom>
        </p:spPr>
        <p:txBody>
          <a:bodyPr vert="horz" lIns="91440" tIns="45720" rIns="91440" bIns="45720" rtlCol="0" anchor="b">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359229" y="1439497"/>
            <a:ext cx="11487150" cy="4429597"/>
          </a:xfrm>
          <a:prstGeom prst="rect">
            <a:avLst/>
          </a:prstGeom>
        </p:spPr>
        <p:txBody>
          <a:bodyPr vert="horz" lIns="0" tIns="45720" rIns="0" bIns="45720" rtlCol="0">
            <a:normAutofit/>
          </a:bodyPr>
          <a:lstStyle/>
          <a:p>
            <a:pPr marL="180000" lvl="0" indent="-1800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none" baseline="0">
                <a:solidFill>
                  <a:schemeClr val="tx1"/>
                </a:solidFill>
              </a:defRPr>
            </a:lvl1pPr>
          </a:lstStyle>
          <a:p>
            <a:r>
              <a:rPr lang="de-DE" dirty="0" smtClean="0"/>
              <a:t>ER  2018</a:t>
            </a:r>
            <a:endParaRPr lang="de-DE" dirty="0"/>
          </a:p>
        </p:txBody>
      </p:sp>
      <p:sp>
        <p:nvSpPr>
          <p:cNvPr id="6" name="Slide Number Placeholder 5"/>
          <p:cNvSpPr>
            <a:spLocks noGrp="1"/>
          </p:cNvSpPr>
          <p:nvPr>
            <p:ph type="sldNum" sz="quarter" idx="4"/>
          </p:nvPr>
        </p:nvSpPr>
        <p:spPr>
          <a:xfrm>
            <a:off x="8581797" y="6459785"/>
            <a:ext cx="1312025" cy="365125"/>
          </a:xfrm>
          <a:prstGeom prst="rect">
            <a:avLst/>
          </a:prstGeom>
        </p:spPr>
        <p:txBody>
          <a:bodyPr vert="horz" lIns="91440" tIns="45720" rIns="91440" bIns="45720" rtlCol="0" anchor="ctr"/>
          <a:lstStyle>
            <a:lvl1pPr algn="ctr">
              <a:defRPr sz="1400">
                <a:solidFill>
                  <a:schemeClr val="tx1"/>
                </a:solidFill>
              </a:defRPr>
            </a:lvl1pPr>
          </a:lstStyle>
          <a:p>
            <a:fld id="{120FC339-65EB-438F-91E4-9DF93B173ED5}" type="slidenum">
              <a:rPr lang="de-DE" smtClean="0"/>
              <a:pPr/>
              <a:t>‹#›</a:t>
            </a:fld>
            <a:endParaRPr lang="de-DE" dirty="0"/>
          </a:p>
        </p:txBody>
      </p:sp>
      <p:cxnSp>
        <p:nvCxnSpPr>
          <p:cNvPr id="10" name="Straight Connector 9"/>
          <p:cNvCxnSpPr/>
          <p:nvPr/>
        </p:nvCxnSpPr>
        <p:spPr>
          <a:xfrm>
            <a:off x="359229" y="1382439"/>
            <a:ext cx="11487149"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6"/>
          <p:cNvPicPr>
            <a:picLocks noChangeAspect="1"/>
          </p:cNvPicPr>
          <p:nvPr userDrawn="1"/>
        </p:nvPicPr>
        <p:blipFill>
          <a:blip r:embed="rId11">
            <a:clrChange>
              <a:clrFrom>
                <a:srgbClr val="F3F3F3"/>
              </a:clrFrom>
              <a:clrTo>
                <a:srgbClr val="F3F3F3">
                  <a:alpha val="0"/>
                </a:srgbClr>
              </a:clrTo>
            </a:clrChange>
          </a:blip>
          <a:stretch>
            <a:fillRect/>
          </a:stretch>
        </p:blipFill>
        <p:spPr>
          <a:xfrm>
            <a:off x="10454909" y="6452494"/>
            <a:ext cx="1391469" cy="382041"/>
          </a:xfrm>
          <a:prstGeom prst="rect">
            <a:avLst/>
          </a:prstGeom>
        </p:spPr>
      </p:pic>
      <p:pic>
        <p:nvPicPr>
          <p:cNvPr id="14" name="Picture 241" descr="i5"/>
          <p:cNvPicPr>
            <a:picLocks noChangeAspect="1" noChangeArrowheads="1"/>
          </p:cNvPicPr>
          <p:nvPr userDrawn="1"/>
        </p:nvPicPr>
        <p:blipFill>
          <a:blip r:embed="rId12" cstate="print"/>
          <a:srcRect/>
          <a:stretch>
            <a:fillRect/>
          </a:stretch>
        </p:blipFill>
        <p:spPr bwMode="auto">
          <a:xfrm>
            <a:off x="9991372" y="6448207"/>
            <a:ext cx="386328" cy="386328"/>
          </a:xfrm>
          <a:prstGeom prst="rect">
            <a:avLst/>
          </a:prstGeom>
          <a:noFill/>
          <a:ln w="9525">
            <a:noFill/>
            <a:miter lim="800000"/>
            <a:headEnd/>
            <a:tailEnd/>
          </a:ln>
        </p:spPr>
      </p:pic>
    </p:spTree>
    <p:extLst>
      <p:ext uri="{BB962C8B-B14F-4D97-AF65-F5344CB8AC3E}">
        <p14:creationId xmlns:p14="http://schemas.microsoft.com/office/powerpoint/2010/main" val="348264017"/>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51" r:id="rId5"/>
    <p:sldLayoutId id="2147484036" r:id="rId6"/>
    <p:sldLayoutId id="2147484037" r:id="rId7"/>
    <p:sldLayoutId id="2147484038" r:id="rId8"/>
    <p:sldLayoutId id="2147484039" r:id="rId9"/>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4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lang="de-DE" sz="2800" kern="1200" dirty="0" smtClean="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bis.rwth-aachen.de/cms/projects/data-lake/"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slideLayout" Target="../slideLayouts/slideLayout11.xml"/><Relationship Id="rId7" Type="http://schemas.openxmlformats.org/officeDocument/2006/relationships/image" Target="../media/image3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12" Type="http://schemas.openxmlformats.org/officeDocument/2006/relationships/comments" Target="../comments/comment6.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image" Target="../media/image34.png"/><Relationship Id="rId10" Type="http://schemas.openxmlformats.org/officeDocument/2006/relationships/image" Target="../media/image48.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4" Type="http://schemas.openxmlformats.org/officeDocument/2006/relationships/comments" Target="../comments/comment8.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comments" Target="../comments/commen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9.png"/><Relationship Id="rId12"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11" Type="http://schemas.openxmlformats.org/officeDocument/2006/relationships/image" Target="../media/image21.png"/><Relationship Id="rId10" Type="http://schemas.openxmlformats.org/officeDocument/2006/relationships/image" Target="../media/image48.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comments" Target="../comments/comment1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neo4j-contrib/neo4j-spark-connector" TargetMode="External"/><Relationship Id="rId2" Type="http://schemas.openxmlformats.org/officeDocument/2006/relationships/hyperlink" Target="https://docs.mongodb.com/spark-connector/v1.1/java-api/" TargetMode="External"/><Relationship Id="rId1" Type="http://schemas.openxmlformats.org/officeDocument/2006/relationships/slideLayout" Target="../slideLayouts/slideLayout11.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11.xml"/><Relationship Id="rId4" Type="http://schemas.openxmlformats.org/officeDocument/2006/relationships/comments" Target="../comments/commen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comments" Target="../comments/comment3.xml"/><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png"/><Relationship Id="rId11" Type="http://schemas.openxmlformats.org/officeDocument/2006/relationships/image" Target="../media/image19.emf"/><Relationship Id="rId5" Type="http://schemas.openxmlformats.org/officeDocument/2006/relationships/image" Target="../media/image13.png"/><Relationship Id="rId10" Type="http://schemas.openxmlformats.org/officeDocument/2006/relationships/image" Target="../media/image18.emf"/><Relationship Id="rId4" Type="http://schemas.openxmlformats.org/officeDocument/2006/relationships/image" Target="../media/image12.png"/><Relationship Id="rId9" Type="http://schemas.openxmlformats.org/officeDocument/2006/relationships/image" Target="../media/image17.emf"/></Relationships>
</file>

<file path=ppt/slides/_rels/slide6.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slideLayout" Target="../slideLayouts/slideLayout11.xml"/><Relationship Id="rId7" Type="http://schemas.openxmlformats.org/officeDocument/2006/relationships/image" Target="../media/image1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notesSlide" Target="../notesSlides/notesSlide4.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1.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4.emf"/><Relationship Id="rId4" Type="http://schemas.openxmlformats.org/officeDocument/2006/relationships/notesSlide" Target="../notesSlides/notesSlide5.xml"/><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9.png"/><Relationship Id="rId3" Type="http://schemas.openxmlformats.org/officeDocument/2006/relationships/tags" Target="../tags/tag9.xml"/><Relationship Id="rId7" Type="http://schemas.openxmlformats.org/officeDocument/2006/relationships/image" Target="../media/image26.png"/><Relationship Id="rId12" Type="http://schemas.openxmlformats.org/officeDocument/2006/relationships/image" Target="../media/image4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notesSlide" Target="../notesSlides/notesSlide6.xml"/><Relationship Id="rId4" Type="http://schemas.openxmlformats.org/officeDocument/2006/relationships/slideLayout" Target="../slideLayouts/slideLayout11.xm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19314" y="758952"/>
            <a:ext cx="11721889" cy="3264408"/>
          </a:xfrm>
        </p:spPr>
        <p:txBody>
          <a:bodyPr>
            <a:normAutofit/>
          </a:bodyPr>
          <a:lstStyle/>
          <a:p>
            <a:r>
              <a:rPr lang="en-US" sz="6600" dirty="0"/>
              <a:t>Rewriting of Plain SO Tgds into Nested Tgds</a:t>
            </a:r>
            <a:endParaRPr lang="de-DE" sz="6600" dirty="0"/>
          </a:p>
        </p:txBody>
      </p:sp>
      <p:sp>
        <p:nvSpPr>
          <p:cNvPr id="7" name="Untertitel 6"/>
          <p:cNvSpPr>
            <a:spLocks noGrp="1"/>
          </p:cNvSpPr>
          <p:nvPr>
            <p:ph type="subTitle" idx="1"/>
          </p:nvPr>
        </p:nvSpPr>
        <p:spPr>
          <a:xfrm>
            <a:off x="1097279" y="4103124"/>
            <a:ext cx="11094721" cy="1578147"/>
          </a:xfrm>
        </p:spPr>
        <p:txBody>
          <a:bodyPr>
            <a:normAutofit fontScale="70000" lnSpcReduction="20000"/>
          </a:bodyPr>
          <a:lstStyle/>
          <a:p>
            <a:r>
              <a:rPr lang="de-DE" altLang="zh-CN" u="sng" dirty="0" smtClean="0"/>
              <a:t>Rihan </a:t>
            </a:r>
            <a:r>
              <a:rPr lang="de-DE" altLang="zh-CN" u="sng" dirty="0"/>
              <a:t>Hai</a:t>
            </a:r>
            <a:r>
              <a:rPr lang="de-DE" altLang="zh-CN" dirty="0"/>
              <a:t> (RWTH Aachen University)</a:t>
            </a:r>
            <a:r>
              <a:rPr lang="en-US" dirty="0" smtClean="0"/>
              <a:t>, Christoph Quix (</a:t>
            </a:r>
            <a:r>
              <a:rPr lang="en-US" dirty="0" err="1"/>
              <a:t>Hochschule</a:t>
            </a:r>
            <a:r>
              <a:rPr lang="en-US" dirty="0"/>
              <a:t> </a:t>
            </a:r>
            <a:r>
              <a:rPr lang="en-US" dirty="0" err="1"/>
              <a:t>Niederrhein</a:t>
            </a:r>
            <a:r>
              <a:rPr lang="en-US" dirty="0"/>
              <a:t> &amp; </a:t>
            </a:r>
            <a:r>
              <a:rPr lang="en-US" dirty="0" err="1"/>
              <a:t>Fraunhofer</a:t>
            </a:r>
            <a:r>
              <a:rPr lang="en-US" dirty="0"/>
              <a:t> FIT</a:t>
            </a:r>
            <a:r>
              <a:rPr lang="en-US" dirty="0" smtClean="0"/>
              <a:t>)</a:t>
            </a:r>
          </a:p>
          <a:p>
            <a:endParaRPr lang="en-US" altLang="zh-CN" dirty="0" smtClean="0"/>
          </a:p>
          <a:p>
            <a:r>
              <a:rPr lang="en-US" altLang="zh-CN" dirty="0" smtClean="0"/>
              <a:t>August 29, 2019</a:t>
            </a:r>
          </a:p>
          <a:p>
            <a:r>
              <a:rPr lang="en-US" altLang="zh-CN" dirty="0" smtClean="0"/>
              <a:t>Slides: </a:t>
            </a:r>
            <a:r>
              <a:rPr lang="en-US" dirty="0">
                <a:hlinkClick r:id="rId3"/>
              </a:rPr>
              <a:t>http://dbis.rwth-aachen.de/cms/projects/data-lake/</a:t>
            </a:r>
            <a:endParaRPr lang="en-US" altLang="zh-CN" dirty="0" smtClean="0"/>
          </a:p>
        </p:txBody>
      </p:sp>
    </p:spTree>
    <p:extLst>
      <p:ext uri="{BB962C8B-B14F-4D97-AF65-F5344CB8AC3E}">
        <p14:creationId xmlns:p14="http://schemas.microsoft.com/office/powerpoint/2010/main" val="3790734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t>
            </a:r>
            <a:r>
              <a:rPr lang="en-US" altLang="zh-CN" dirty="0" smtClean="0"/>
              <a:t>Approach: rewrite plain SO tgds </a:t>
            </a:r>
            <a:r>
              <a:rPr lang="en-US" altLang="zh-CN" dirty="0"/>
              <a:t>(</a:t>
            </a:r>
            <a:r>
              <a:rPr lang="en-US" altLang="zh-CN" dirty="0" smtClean="0"/>
              <a:t>Q1)</a:t>
            </a:r>
            <a:endParaRPr lang="en-US" dirty="0"/>
          </a:p>
        </p:txBody>
      </p:sp>
      <p:sp>
        <p:nvSpPr>
          <p:cNvPr id="3" name="Content Placeholder 2"/>
          <p:cNvSpPr>
            <a:spLocks noGrp="1"/>
          </p:cNvSpPr>
          <p:nvPr>
            <p:ph idx="1"/>
          </p:nvPr>
        </p:nvSpPr>
        <p:spPr>
          <a:xfrm>
            <a:off x="267264" y="1466591"/>
            <a:ext cx="11162736" cy="3445043"/>
          </a:xfrm>
        </p:spPr>
        <p:txBody>
          <a:bodyPr>
            <a:normAutofit/>
          </a:bodyPr>
          <a:lstStyle/>
          <a:p>
            <a:r>
              <a:rPr lang="en-US" altLang="zh-CN" dirty="0">
                <a:solidFill>
                  <a:schemeClr val="tx1"/>
                </a:solidFill>
              </a:rPr>
              <a:t>Goals:</a:t>
            </a:r>
          </a:p>
          <a:p>
            <a:pPr lvl="1"/>
            <a:r>
              <a:rPr lang="en-US" altLang="zh-CN" dirty="0">
                <a:solidFill>
                  <a:schemeClr val="tx1"/>
                </a:solidFill>
              </a:rPr>
              <a:t>Find solutions: one or a set of nested tgds </a:t>
            </a:r>
          </a:p>
          <a:p>
            <a:pPr lvl="1"/>
            <a:r>
              <a:rPr lang="en-US" altLang="zh-CN" dirty="0">
                <a:solidFill>
                  <a:schemeClr val="tx1"/>
                </a:solidFill>
              </a:rPr>
              <a:t>Each solution equivalent to input plain SO </a:t>
            </a:r>
            <a:r>
              <a:rPr lang="en-US" altLang="zh-CN" dirty="0" err="1">
                <a:solidFill>
                  <a:schemeClr val="tx1"/>
                </a:solidFill>
              </a:rPr>
              <a:t>tgd</a:t>
            </a:r>
            <a:r>
              <a:rPr lang="en-US" altLang="zh-CN" dirty="0">
                <a:solidFill>
                  <a:schemeClr val="tx1"/>
                </a:solidFill>
              </a:rPr>
              <a:t> (correctness)</a:t>
            </a:r>
          </a:p>
          <a:p>
            <a:r>
              <a:rPr lang="en-US" altLang="zh-CN" dirty="0" smtClean="0">
                <a:solidFill>
                  <a:schemeClr val="tx1"/>
                </a:solidFill>
              </a:rPr>
              <a:t>Procedure</a:t>
            </a:r>
          </a:p>
          <a:p>
            <a:pPr lvl="1"/>
            <a:r>
              <a:rPr lang="en-US" altLang="zh-CN" dirty="0">
                <a:solidFill>
                  <a:schemeClr val="tx1"/>
                </a:solidFill>
              </a:rPr>
              <a:t>Reverse </a:t>
            </a:r>
            <a:r>
              <a:rPr lang="en-US" altLang="zh-CN" dirty="0" smtClean="0">
                <a:solidFill>
                  <a:schemeClr val="tx1"/>
                </a:solidFill>
              </a:rPr>
              <a:t>Normalization (</a:t>
            </a:r>
            <a:r>
              <a:rPr lang="en-US" altLang="zh-CN" b="1" dirty="0">
                <a:solidFill>
                  <a:srgbClr val="0070C0"/>
                </a:solidFill>
              </a:rPr>
              <a:t>Multiple</a:t>
            </a:r>
            <a:r>
              <a:rPr lang="en-US" altLang="zh-CN" dirty="0"/>
              <a:t> </a:t>
            </a:r>
            <a:r>
              <a:rPr lang="en-US" altLang="zh-CN" dirty="0">
                <a:solidFill>
                  <a:schemeClr val="tx1"/>
                </a:solidFill>
              </a:rPr>
              <a:t>alternatives</a:t>
            </a:r>
            <a:r>
              <a:rPr lang="en-US" altLang="zh-CN" dirty="0" smtClean="0">
                <a:solidFill>
                  <a:schemeClr val="tx1"/>
                </a:solidFill>
              </a:rPr>
              <a:t> </a:t>
            </a:r>
            <a:r>
              <a:rPr lang="en-US" altLang="zh-CN" dirty="0">
                <a:solidFill>
                  <a:schemeClr val="tx1"/>
                </a:solidFill>
              </a:rPr>
              <a:t>are possible</a:t>
            </a:r>
            <a:r>
              <a:rPr lang="en-US" altLang="zh-CN" dirty="0" smtClean="0">
                <a:solidFill>
                  <a:schemeClr val="tx1"/>
                </a:solidFill>
              </a:rPr>
              <a:t>)</a:t>
            </a:r>
          </a:p>
          <a:p>
            <a:pPr lvl="1"/>
            <a:r>
              <a:rPr lang="en-US" altLang="zh-CN" dirty="0">
                <a:solidFill>
                  <a:schemeClr val="tx1"/>
                </a:solidFill>
              </a:rPr>
              <a:t>Reverse </a:t>
            </a:r>
            <a:r>
              <a:rPr lang="en-US" altLang="zh-CN" dirty="0" err="1" smtClean="0">
                <a:solidFill>
                  <a:schemeClr val="tx1"/>
                </a:solidFill>
              </a:rPr>
              <a:t>Skolemization</a:t>
            </a:r>
            <a:r>
              <a:rPr lang="en-US" altLang="zh-CN" dirty="0" smtClean="0">
                <a:solidFill>
                  <a:schemeClr val="tx1"/>
                </a:solidFill>
              </a:rPr>
              <a:t> (</a:t>
            </a:r>
            <a:r>
              <a:rPr lang="en-US" altLang="zh-CN" dirty="0" err="1" smtClean="0">
                <a:solidFill>
                  <a:schemeClr val="tx1"/>
                </a:solidFill>
              </a:rPr>
              <a:t>Deskolemization</a:t>
            </a:r>
            <a:r>
              <a:rPr lang="en-US" altLang="zh-CN" dirty="0" smtClean="0">
                <a:solidFill>
                  <a:schemeClr val="tx1"/>
                </a:solidFill>
              </a:rPr>
              <a:t>)</a:t>
            </a:r>
          </a:p>
        </p:txBody>
      </p:sp>
      <p:sp>
        <p:nvSpPr>
          <p:cNvPr id="5" name="Slide Number Placeholder 4"/>
          <p:cNvSpPr>
            <a:spLocks noGrp="1"/>
          </p:cNvSpPr>
          <p:nvPr>
            <p:ph type="sldNum" sz="quarter" idx="4"/>
          </p:nvPr>
        </p:nvSpPr>
        <p:spPr/>
        <p:txBody>
          <a:bodyPr/>
          <a:lstStyle/>
          <a:p>
            <a:fld id="{120FC339-65EB-438F-91E4-9DF93B173ED5}" type="slidenum">
              <a:rPr lang="de-DE" smtClean="0"/>
              <a:pPr/>
              <a:t>10</a:t>
            </a:fld>
            <a:endParaRPr lang="de-DE" dirty="0"/>
          </a:p>
        </p:txBody>
      </p:sp>
      <p:pic>
        <p:nvPicPr>
          <p:cNvPr id="8" name="Picture 7"/>
          <p:cNvPicPr>
            <a:picLocks noChangeAspect="1"/>
          </p:cNvPicPr>
          <p:nvPr/>
        </p:nvPicPr>
        <p:blipFill rotWithShape="1">
          <a:blip r:embed="rId3"/>
          <a:srcRect b="21823"/>
          <a:stretch/>
        </p:blipFill>
        <p:spPr>
          <a:xfrm>
            <a:off x="149698" y="4164266"/>
            <a:ext cx="11579114" cy="2139247"/>
          </a:xfrm>
          <a:prstGeom prst="rect">
            <a:avLst/>
          </a:prstGeom>
        </p:spPr>
      </p:pic>
      <p:sp>
        <p:nvSpPr>
          <p:cNvPr id="4" name="Multiply 3"/>
          <p:cNvSpPr/>
          <p:nvPr/>
        </p:nvSpPr>
        <p:spPr>
          <a:xfrm>
            <a:off x="9710074" y="4671497"/>
            <a:ext cx="1719926" cy="1124784"/>
          </a:xfrm>
          <a:prstGeom prst="mathMultipl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890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
            </a:r>
            <a:r>
              <a:rPr lang="en-US" altLang="zh-CN" dirty="0" smtClean="0"/>
              <a:t>Approach</a:t>
            </a:r>
            <a:endParaRPr lang="en-US" dirty="0"/>
          </a:p>
        </p:txBody>
      </p:sp>
      <p:sp>
        <p:nvSpPr>
          <p:cNvPr id="3" name="Content Placeholder 2"/>
          <p:cNvSpPr>
            <a:spLocks noGrp="1"/>
          </p:cNvSpPr>
          <p:nvPr>
            <p:ph idx="1"/>
          </p:nvPr>
        </p:nvSpPr>
        <p:spPr>
          <a:xfrm>
            <a:off x="359229" y="1439498"/>
            <a:ext cx="11487150" cy="595400"/>
          </a:xfrm>
        </p:spPr>
        <p:txBody>
          <a:bodyPr/>
          <a:lstStyle/>
          <a:p>
            <a:pPr marL="0" indent="0">
              <a:buNone/>
            </a:pPr>
            <a:r>
              <a:rPr lang="en-US" altLang="zh-CN" dirty="0" smtClean="0"/>
              <a:t>Step 1: </a:t>
            </a:r>
            <a:r>
              <a:rPr lang="en-US" dirty="0"/>
              <a:t>Reverse Logical </a:t>
            </a:r>
            <a:r>
              <a:rPr lang="en-US" dirty="0" smtClean="0"/>
              <a:t>Normalization</a:t>
            </a:r>
            <a:endParaRPr lang="en-US"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11</a:t>
            </a:fld>
            <a:endParaRPr lang="de-DE" dirty="0"/>
          </a:p>
        </p:txBody>
      </p:sp>
      <p:pic>
        <p:nvPicPr>
          <p:cNvPr id="9" name="Content Placeholder 7"/>
          <p:cNvPicPr>
            <a:picLocks noChangeAspect="1"/>
          </p:cNvPicPr>
          <p:nvPr/>
        </p:nvPicPr>
        <p:blipFill>
          <a:blip r:embed="rId4"/>
          <a:stretch>
            <a:fillRect/>
          </a:stretch>
        </p:blipFill>
        <p:spPr>
          <a:xfrm rot="5400000">
            <a:off x="5071901" y="4042638"/>
            <a:ext cx="786452" cy="707197"/>
          </a:xfrm>
          <a:prstGeom prst="rect">
            <a:avLst/>
          </a:prstGeom>
        </p:spPr>
      </p:pic>
      <p:grpSp>
        <p:nvGrpSpPr>
          <p:cNvPr id="13" name="Group 12"/>
          <p:cNvGrpSpPr/>
          <p:nvPr/>
        </p:nvGrpSpPr>
        <p:grpSpPr>
          <a:xfrm>
            <a:off x="3542958" y="1932161"/>
            <a:ext cx="5535727" cy="1695667"/>
            <a:chOff x="2102157" y="2097644"/>
            <a:chExt cx="5119687" cy="1494376"/>
          </a:xfrm>
        </p:grpSpPr>
        <p:pic>
          <p:nvPicPr>
            <p:cNvPr id="7" name="Picture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226271" y="2563924"/>
              <a:ext cx="4995573" cy="1028096"/>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2102157" y="2097644"/>
                  <a:ext cx="4635884" cy="495136"/>
                </a:xfrm>
                <a:prstGeom prst="rect">
                  <a:avLst/>
                </a:prstGeom>
              </p:spPr>
              <p:txBody>
                <a:bodyPr wrap="none">
                  <a:spAutoFit/>
                </a:bodyPr>
                <a:lstStyle/>
                <a:p>
                  <a:r>
                    <a:rPr lang="en-US" altLang="zh-CN" sz="2400" b="1" dirty="0" smtClean="0"/>
                    <a:t>Running Example:  </a:t>
                  </a:r>
                  <a:r>
                    <a:rPr lang="en-US" altLang="zh-CN" sz="2400" b="1" dirty="0"/>
                    <a:t>plain SO </a:t>
                  </a:r>
                  <a:r>
                    <a:rPr lang="en-US" altLang="zh-CN" sz="2400" b="1" dirty="0" err="1"/>
                    <a:t>tgd</a:t>
                  </a:r>
                  <a:r>
                    <a:rPr lang="en-US" altLang="zh-CN" sz="2400" b="1" dirty="0"/>
                    <a:t> </a:t>
                  </a:r>
                  <a14:m>
                    <m:oMath xmlns:m="http://schemas.openxmlformats.org/officeDocument/2006/math">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 </m:t>
                          </m:r>
                          <m:r>
                            <a:rPr lang="zh-CN" altLang="en-US" sz="2400" b="1" i="1">
                              <a:solidFill>
                                <a:prstClr val="black">
                                  <a:lumMod val="75000"/>
                                  <a:lumOff val="25000"/>
                                </a:prstClr>
                              </a:solidFill>
                              <a:latin typeface="Cambria Math" panose="02040503050406030204" pitchFamily="18" charset="0"/>
                            </a:rPr>
                            <m:t>𝝁</m:t>
                          </m:r>
                        </m:e>
                        <m:sub>
                          <m:eqArr>
                            <m:eqArrPr>
                              <m:ctrlPr>
                                <a:rPr lang="en-US" altLang="zh-CN" sz="2400" b="1" i="1">
                                  <a:latin typeface="Cambria Math" panose="02040503050406030204" pitchFamily="18" charset="0"/>
                                </a:rPr>
                              </m:ctrlPr>
                            </m:eqArrPr>
                            <m:e>
                              <m:r>
                                <a:rPr lang="en-US" altLang="zh-CN" sz="2400" b="1" i="1">
                                  <a:latin typeface="Cambria Math" panose="02040503050406030204" pitchFamily="18" charset="0"/>
                                </a:rPr>
                                <m:t>𝟏</m:t>
                              </m:r>
                            </m:e>
                            <m:e>
                              <m:r>
                                <m:rPr>
                                  <m:nor/>
                                </m:rPr>
                                <a:rPr lang="en-US" altLang="zh-CN" sz="2400" b="1" dirty="0"/>
                                <m:t> </m:t>
                              </m:r>
                            </m:e>
                          </m:eqArr>
                        </m:sub>
                      </m:sSub>
                    </m:oMath>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2102157" y="2097644"/>
                  <a:ext cx="4635884" cy="495136"/>
                </a:xfrm>
                <a:prstGeom prst="rect">
                  <a:avLst/>
                </a:prstGeom>
                <a:blipFill>
                  <a:blip r:embed="rId6"/>
                  <a:stretch>
                    <a:fillRect l="-1825" t="-7609" b="-7609"/>
                  </a:stretch>
                </a:blipFill>
              </p:spPr>
              <p:txBody>
                <a:bodyPr/>
                <a:lstStyle/>
                <a:p>
                  <a:r>
                    <a:rPr lang="en-US">
                      <a:noFill/>
                    </a:rPr>
                    <a:t> </a:t>
                  </a:r>
                </a:p>
              </p:txBody>
            </p:sp>
          </mc:Fallback>
        </mc:AlternateContent>
      </p:grpSp>
      <p:sp>
        <p:nvSpPr>
          <p:cNvPr id="14" name="Rectangle 13"/>
          <p:cNvSpPr/>
          <p:nvPr/>
        </p:nvSpPr>
        <p:spPr>
          <a:xfrm>
            <a:off x="6627641" y="4165404"/>
            <a:ext cx="2065822" cy="461665"/>
          </a:xfrm>
          <a:prstGeom prst="rect">
            <a:avLst/>
          </a:prstGeom>
        </p:spPr>
        <p:txBody>
          <a:bodyPr wrap="none">
            <a:spAutoFit/>
          </a:bodyPr>
          <a:lstStyle/>
          <a:p>
            <a:r>
              <a:rPr lang="en-US" altLang="zh-CN" sz="2400" dirty="0" smtClean="0"/>
              <a:t>Algorithm </a:t>
            </a:r>
            <a:r>
              <a:rPr lang="en-US" sz="2400" dirty="0" smtClean="0"/>
              <a:t>Nest</a:t>
            </a:r>
            <a:endParaRPr lang="en-US" sz="2400" dirty="0"/>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53506" y="5164644"/>
            <a:ext cx="4899855" cy="1144716"/>
          </a:xfrm>
          <a:prstGeom prst="rect">
            <a:avLst/>
          </a:prstGeom>
        </p:spPr>
      </p:pic>
      <p:cxnSp>
        <p:nvCxnSpPr>
          <p:cNvPr id="18" name="Straight Connector 17"/>
          <p:cNvCxnSpPr/>
          <p:nvPr/>
        </p:nvCxnSpPr>
        <p:spPr>
          <a:xfrm>
            <a:off x="4130374" y="3252651"/>
            <a:ext cx="1841801" cy="966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26922" y="3682948"/>
            <a:ext cx="18039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126922" y="2809875"/>
            <a:ext cx="702253" cy="739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3" name="Textfeld 3"/>
          <p:cNvSpPr txBox="1"/>
          <p:nvPr/>
        </p:nvSpPr>
        <p:spPr>
          <a:xfrm>
            <a:off x="2144961" y="5134566"/>
            <a:ext cx="351378" cy="369332"/>
          </a:xfrm>
          <a:prstGeom prst="rect">
            <a:avLst/>
          </a:prstGeom>
          <a:noFill/>
          <a:ln>
            <a:solidFill>
              <a:schemeClr val="tx1"/>
            </a:solidFill>
          </a:ln>
        </p:spPr>
        <p:txBody>
          <a:bodyPr wrap="none" rtlCol="0">
            <a:spAutoFit/>
          </a:bodyPr>
          <a:lstStyle/>
          <a:p>
            <a:r>
              <a:rPr lang="de-DE" i="1" dirty="0">
                <a:latin typeface="Times New Roman" panose="02020603050405020304" pitchFamily="18" charset="0"/>
                <a:cs typeface="Times New Roman" panose="02020603050405020304" pitchFamily="18" charset="0"/>
              </a:rPr>
              <a:t>D</a:t>
            </a:r>
            <a:endParaRPr lang="de-DE" i="1" baseline="-25000" dirty="0">
              <a:latin typeface="Times New Roman" panose="02020603050405020304" pitchFamily="18" charset="0"/>
              <a:cs typeface="Times New Roman" panose="02020603050405020304" pitchFamily="18" charset="0"/>
            </a:endParaRPr>
          </a:p>
        </p:txBody>
      </p:sp>
      <p:sp>
        <p:nvSpPr>
          <p:cNvPr id="24" name="Textfeld 4"/>
          <p:cNvSpPr txBox="1"/>
          <p:nvPr/>
        </p:nvSpPr>
        <p:spPr>
          <a:xfrm>
            <a:off x="1654927" y="5806520"/>
            <a:ext cx="351378" cy="369332"/>
          </a:xfrm>
          <a:prstGeom prst="rect">
            <a:avLst/>
          </a:prstGeom>
          <a:noFill/>
          <a:ln>
            <a:solidFill>
              <a:schemeClr val="tx1"/>
            </a:solidFill>
          </a:ln>
        </p:spPr>
        <p:txBody>
          <a:bodyPr wrap="none" rtlCol="0">
            <a:spAutoFit/>
          </a:bodyPr>
          <a:lstStyle/>
          <a:p>
            <a:r>
              <a:rPr lang="de-DE" i="1" dirty="0" smtClean="0">
                <a:latin typeface="Times New Roman" panose="02020603050405020304" pitchFamily="18" charset="0"/>
                <a:cs typeface="Times New Roman" panose="02020603050405020304" pitchFamily="18" charset="0"/>
              </a:rPr>
              <a:t>G</a:t>
            </a:r>
            <a:endParaRPr lang="de-DE" i="1" baseline="-25000" dirty="0">
              <a:latin typeface="Times New Roman" panose="02020603050405020304" pitchFamily="18" charset="0"/>
              <a:cs typeface="Times New Roman" panose="02020603050405020304" pitchFamily="18" charset="0"/>
            </a:endParaRPr>
          </a:p>
        </p:txBody>
      </p:sp>
      <p:sp>
        <p:nvSpPr>
          <p:cNvPr id="25" name="Textfeld 5"/>
          <p:cNvSpPr txBox="1"/>
          <p:nvPr/>
        </p:nvSpPr>
        <p:spPr>
          <a:xfrm>
            <a:off x="2620237" y="5806520"/>
            <a:ext cx="325730" cy="369332"/>
          </a:xfrm>
          <a:prstGeom prst="rect">
            <a:avLst/>
          </a:prstGeom>
          <a:noFill/>
          <a:ln>
            <a:solidFill>
              <a:schemeClr val="tx1"/>
            </a:solidFill>
          </a:ln>
        </p:spPr>
        <p:txBody>
          <a:bodyPr wrap="none" rtlCol="0">
            <a:spAutoFit/>
          </a:bodyPr>
          <a:lstStyle/>
          <a:p>
            <a:r>
              <a:rPr lang="de-DE" i="1" dirty="0" smtClean="0">
                <a:latin typeface="Times New Roman" panose="02020603050405020304" pitchFamily="18" charset="0"/>
                <a:cs typeface="Times New Roman" panose="02020603050405020304" pitchFamily="18" charset="0"/>
              </a:rPr>
              <a:t>B</a:t>
            </a:r>
            <a:endParaRPr lang="de-DE" i="1" baseline="-25000" dirty="0">
              <a:latin typeface="Times New Roman" panose="02020603050405020304" pitchFamily="18" charset="0"/>
              <a:cs typeface="Times New Roman" panose="02020603050405020304" pitchFamily="18" charset="0"/>
            </a:endParaRPr>
          </a:p>
        </p:txBody>
      </p:sp>
      <p:cxnSp>
        <p:nvCxnSpPr>
          <p:cNvPr id="29" name="Gerader Verbinder 13"/>
          <p:cNvCxnSpPr>
            <a:stCxn id="23" idx="2"/>
            <a:endCxn id="24" idx="0"/>
          </p:cNvCxnSpPr>
          <p:nvPr/>
        </p:nvCxnSpPr>
        <p:spPr>
          <a:xfrm flipH="1">
            <a:off x="1830616" y="5503898"/>
            <a:ext cx="490034" cy="302622"/>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Gerader Verbinder 15"/>
          <p:cNvCxnSpPr>
            <a:stCxn id="23" idx="2"/>
            <a:endCxn id="25" idx="0"/>
          </p:cNvCxnSpPr>
          <p:nvPr/>
        </p:nvCxnSpPr>
        <p:spPr>
          <a:xfrm>
            <a:off x="2320650" y="5503898"/>
            <a:ext cx="462452" cy="302622"/>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30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036992" y="2316591"/>
            <a:ext cx="5567321" cy="1144716"/>
          </a:xfrm>
          <a:prstGeom prst="rect">
            <a:avLst/>
          </a:prstGeom>
        </p:spPr>
      </p:pic>
      <p:sp>
        <p:nvSpPr>
          <p:cNvPr id="2" name="Title 1"/>
          <p:cNvSpPr>
            <a:spLocks noGrp="1"/>
          </p:cNvSpPr>
          <p:nvPr>
            <p:ph type="title"/>
          </p:nvPr>
        </p:nvSpPr>
        <p:spPr/>
        <p:txBody>
          <a:bodyPr/>
          <a:lstStyle/>
          <a:p>
            <a:r>
              <a:rPr lang="en-US" dirty="0" smtClean="0"/>
              <a:t>Our </a:t>
            </a:r>
            <a:r>
              <a:rPr lang="en-US" altLang="zh-CN" dirty="0" smtClean="0"/>
              <a:t>Approach</a:t>
            </a:r>
            <a:endParaRPr lang="en-US" dirty="0"/>
          </a:p>
        </p:txBody>
      </p:sp>
      <p:sp>
        <p:nvSpPr>
          <p:cNvPr id="3" name="Content Placeholder 2"/>
          <p:cNvSpPr>
            <a:spLocks noGrp="1"/>
          </p:cNvSpPr>
          <p:nvPr>
            <p:ph idx="1"/>
          </p:nvPr>
        </p:nvSpPr>
        <p:spPr>
          <a:xfrm>
            <a:off x="359229" y="1439497"/>
            <a:ext cx="11487149" cy="1443403"/>
          </a:xfrm>
        </p:spPr>
        <p:txBody>
          <a:bodyPr/>
          <a:lstStyle/>
          <a:p>
            <a:pPr marL="0" indent="0">
              <a:buNone/>
            </a:pPr>
            <a:r>
              <a:rPr lang="en-US" altLang="zh-CN" dirty="0" smtClean="0"/>
              <a:t>Step 2: </a:t>
            </a:r>
            <a:r>
              <a:rPr lang="en-US" dirty="0"/>
              <a:t>Reverse </a:t>
            </a:r>
            <a:r>
              <a:rPr lang="en-US" dirty="0" err="1"/>
              <a:t>Skolemization</a:t>
            </a:r>
            <a:r>
              <a:rPr lang="en-US" dirty="0"/>
              <a:t>, </a:t>
            </a:r>
            <a:r>
              <a:rPr lang="en-US" dirty="0" smtClean="0"/>
              <a:t>for each </a:t>
            </a:r>
            <a:r>
              <a:rPr lang="en-US" altLang="zh-CN" dirty="0" smtClean="0"/>
              <a:t>Skolem function</a:t>
            </a:r>
            <a:endParaRPr lang="en-US" dirty="0" smtClean="0"/>
          </a:p>
          <a:p>
            <a:pPr lvl="1">
              <a:buFont typeface="Wingdings" panose="05000000000000000000" pitchFamily="2" charset="2"/>
              <a:buChar char="§"/>
            </a:pPr>
            <a:r>
              <a:rPr lang="en-US" dirty="0">
                <a:solidFill>
                  <a:schemeClr val="dk1"/>
                </a:solidFill>
              </a:rPr>
              <a:t>Find the first part where it </a:t>
            </a:r>
            <a:r>
              <a:rPr lang="en-US" altLang="zh-CN" dirty="0">
                <a:solidFill>
                  <a:schemeClr val="dk1"/>
                </a:solidFill>
              </a:rPr>
              <a:t>appears </a:t>
            </a:r>
            <a:endParaRPr lang="en-US" altLang="zh-CN" dirty="0" smtClean="0">
              <a:solidFill>
                <a:schemeClr val="dk1"/>
              </a:solidFill>
            </a:endParaRPr>
          </a:p>
          <a:p>
            <a:pPr lvl="1">
              <a:buFont typeface="Wingdings" panose="05000000000000000000" pitchFamily="2" charset="2"/>
              <a:buChar char="§"/>
            </a:pPr>
            <a:r>
              <a:rPr lang="en-US" dirty="0">
                <a:solidFill>
                  <a:schemeClr val="dk1"/>
                </a:solidFill>
              </a:rPr>
              <a:t>Check </a:t>
            </a:r>
            <a:r>
              <a:rPr lang="en-US" altLang="zh-CN" dirty="0">
                <a:solidFill>
                  <a:schemeClr val="dk1"/>
                </a:solidFill>
              </a:rPr>
              <a:t>arguments</a:t>
            </a:r>
            <a:endParaRPr lang="en-US" dirty="0">
              <a:solidFill>
                <a:schemeClr val="dk1"/>
              </a:solidFill>
            </a:endParaRPr>
          </a:p>
        </p:txBody>
      </p:sp>
      <p:sp>
        <p:nvSpPr>
          <p:cNvPr id="5" name="Slide Number Placeholder 4"/>
          <p:cNvSpPr>
            <a:spLocks noGrp="1"/>
          </p:cNvSpPr>
          <p:nvPr>
            <p:ph type="sldNum" sz="quarter" idx="4"/>
          </p:nvPr>
        </p:nvSpPr>
        <p:spPr/>
        <p:txBody>
          <a:bodyPr/>
          <a:lstStyle/>
          <a:p>
            <a:fld id="{120FC339-65EB-438F-91E4-9DF93B173ED5}" type="slidenum">
              <a:rPr lang="de-DE" smtClean="0"/>
              <a:pPr/>
              <a:t>12</a:t>
            </a:fld>
            <a:endParaRPr lang="de-DE" dirty="0"/>
          </a:p>
        </p:txBody>
      </p:sp>
      <p:pic>
        <p:nvPicPr>
          <p:cNvPr id="14" name="Content Placeholder 7"/>
          <p:cNvPicPr>
            <a:picLocks noChangeAspect="1"/>
          </p:cNvPicPr>
          <p:nvPr/>
        </p:nvPicPr>
        <p:blipFill>
          <a:blip r:embed="rId6"/>
          <a:stretch>
            <a:fillRect/>
          </a:stretch>
        </p:blipFill>
        <p:spPr>
          <a:xfrm rot="5400000">
            <a:off x="6969029" y="3861085"/>
            <a:ext cx="786452" cy="707197"/>
          </a:xfrm>
          <a:prstGeom prst="rect">
            <a:avLst/>
          </a:prstGeom>
        </p:spPr>
      </p:pic>
      <p:sp>
        <p:nvSpPr>
          <p:cNvPr id="15" name="Rectangle 14"/>
          <p:cNvSpPr/>
          <p:nvPr/>
        </p:nvSpPr>
        <p:spPr>
          <a:xfrm>
            <a:off x="7977698" y="3890229"/>
            <a:ext cx="3546484" cy="461665"/>
          </a:xfrm>
          <a:prstGeom prst="rect">
            <a:avLst/>
          </a:prstGeom>
        </p:spPr>
        <p:txBody>
          <a:bodyPr wrap="none">
            <a:spAutoFit/>
          </a:bodyPr>
          <a:lstStyle/>
          <a:p>
            <a:r>
              <a:rPr lang="en-US" altLang="zh-CN" sz="2400" dirty="0" smtClean="0"/>
              <a:t>Algorithm </a:t>
            </a:r>
            <a:r>
              <a:rPr lang="en-US" altLang="zh-CN" sz="2400" dirty="0" err="1"/>
              <a:t>Deskolemization</a:t>
            </a:r>
            <a:endParaRPr lang="en-US" sz="2400" dirty="0"/>
          </a:p>
        </p:txBody>
      </p:sp>
      <p:grpSp>
        <p:nvGrpSpPr>
          <p:cNvPr id="16" name="Group 15"/>
          <p:cNvGrpSpPr/>
          <p:nvPr/>
        </p:nvGrpSpPr>
        <p:grpSpPr>
          <a:xfrm>
            <a:off x="4810235" y="4439822"/>
            <a:ext cx="4570618" cy="1852440"/>
            <a:chOff x="7010122" y="4097229"/>
            <a:chExt cx="4570618" cy="1852440"/>
          </a:xfrm>
        </p:grpSpPr>
        <mc:AlternateContent xmlns:mc="http://schemas.openxmlformats.org/markup-compatibility/2006" xmlns:a14="http://schemas.microsoft.com/office/drawing/2010/main">
          <mc:Choice Requires="a14">
            <p:sp>
              <p:nvSpPr>
                <p:cNvPr id="17" name="Rectangle 16"/>
                <p:cNvSpPr/>
                <p:nvPr/>
              </p:nvSpPr>
              <p:spPr>
                <a:xfrm>
                  <a:off x="7010122" y="4097229"/>
                  <a:ext cx="1935594" cy="495136"/>
                </a:xfrm>
                <a:prstGeom prst="rect">
                  <a:avLst/>
                </a:prstGeom>
              </p:spPr>
              <p:txBody>
                <a:bodyPr wrap="none">
                  <a:spAutoFit/>
                </a:bodyPr>
                <a:lstStyle/>
                <a:p>
                  <a:r>
                    <a:rPr lang="en-US" altLang="zh-CN" sz="2400" b="1" dirty="0" smtClean="0"/>
                    <a:t>Nested </a:t>
                  </a:r>
                  <a:r>
                    <a:rPr lang="en-US" altLang="zh-CN" sz="2400" b="1" dirty="0" err="1" smtClean="0"/>
                    <a:t>tgd</a:t>
                  </a:r>
                  <a:r>
                    <a:rPr lang="en-US" altLang="zh-CN" sz="2400" b="1" dirty="0" smtClean="0"/>
                    <a:t> </a:t>
                  </a:r>
                  <a14:m>
                    <m:oMath xmlns:m="http://schemas.openxmlformats.org/officeDocument/2006/math">
                      <m:sSub>
                        <m:sSubPr>
                          <m:ctrlPr>
                            <a:rPr lang="en-US" altLang="zh-CN" sz="2400" b="1" i="1">
                              <a:latin typeface="Cambria Math" panose="02040503050406030204" pitchFamily="18" charset="0"/>
                            </a:rPr>
                          </m:ctrlPr>
                        </m:sSubPr>
                        <m:e>
                          <m:r>
                            <m:rPr>
                              <m:nor/>
                            </m:rPr>
                            <a:rPr lang="el-GR" altLang="zh-CN" sz="2400" b="1" dirty="0"/>
                            <m:t>λ</m:t>
                          </m:r>
                        </m:e>
                        <m:sub>
                          <m:eqArr>
                            <m:eqArrPr>
                              <m:ctrlPr>
                                <a:rPr lang="en-US" altLang="zh-CN" sz="2400" b="1" i="1">
                                  <a:latin typeface="Cambria Math" panose="02040503050406030204" pitchFamily="18" charset="0"/>
                                </a:rPr>
                              </m:ctrlPr>
                            </m:eqArrPr>
                            <m:e>
                              <m:r>
                                <a:rPr lang="en-US" altLang="zh-CN" sz="2400" b="1" i="1">
                                  <a:latin typeface="Cambria Math" panose="02040503050406030204" pitchFamily="18" charset="0"/>
                                </a:rPr>
                                <m:t>𝟏</m:t>
                              </m:r>
                            </m:e>
                            <m:e>
                              <m:r>
                                <m:rPr>
                                  <m:nor/>
                                </m:rPr>
                                <a:rPr lang="en-US" altLang="zh-CN" sz="2400" b="1" dirty="0"/>
                                <m:t> </m:t>
                              </m:r>
                            </m:e>
                          </m:eqArr>
                        </m:sub>
                      </m:sSub>
                    </m:oMath>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010122" y="4097229"/>
                  <a:ext cx="1935594" cy="495136"/>
                </a:xfrm>
                <a:prstGeom prst="rect">
                  <a:avLst/>
                </a:prstGeom>
                <a:blipFill>
                  <a:blip r:embed="rId10"/>
                  <a:stretch>
                    <a:fillRect l="-4717" t="-8537" b="-20732"/>
                  </a:stretch>
                </a:blipFill>
              </p:spPr>
              <p:txBody>
                <a:bodyPr/>
                <a:lstStyle/>
                <a:p>
                  <a:r>
                    <a:rPr lang="en-US">
                      <a:noFill/>
                    </a:rPr>
                    <a:t> </a:t>
                  </a:r>
                </a:p>
              </p:txBody>
            </p:sp>
          </mc:Fallback>
        </mc:AlternateContent>
        <p:pic>
          <p:nvPicPr>
            <p:cNvPr id="18" name="Picture 1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7317121" y="4922621"/>
              <a:ext cx="4263619" cy="1027048"/>
            </a:xfrm>
            <a:prstGeom prst="rect">
              <a:avLst/>
            </a:prstGeom>
          </p:spPr>
        </p:pic>
      </p:grpSp>
      <p:sp>
        <p:nvSpPr>
          <p:cNvPr id="21" name="Rounded Rectangle 20"/>
          <p:cNvSpPr/>
          <p:nvPr/>
        </p:nvSpPr>
        <p:spPr>
          <a:xfrm>
            <a:off x="5073693" y="2243665"/>
            <a:ext cx="371910" cy="440789"/>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9337311" y="2679162"/>
            <a:ext cx="866298" cy="440789"/>
          </a:xfrm>
          <a:prstGeom prst="roundRect">
            <a:avLst/>
          </a:prstGeom>
          <a:noFill/>
          <a:ln w="38100">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565603" y="2243665"/>
            <a:ext cx="499556" cy="440789"/>
          </a:xfrm>
          <a:prstGeom prst="roundRect">
            <a:avLst/>
          </a:prstGeom>
          <a:noFill/>
          <a:ln w="38100">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796430" y="2208942"/>
            <a:ext cx="721973" cy="440789"/>
          </a:xfrm>
          <a:prstGeom prst="roundRect">
            <a:avLst/>
          </a:prstGeom>
          <a:noFill/>
          <a:ln w="38100">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328558" y="2709377"/>
            <a:ext cx="406400" cy="440789"/>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328558" y="3128167"/>
            <a:ext cx="406400" cy="440789"/>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824935" y="2663905"/>
            <a:ext cx="771725" cy="440789"/>
          </a:xfrm>
          <a:prstGeom prst="roundRect">
            <a:avLst/>
          </a:prstGeom>
          <a:noFill/>
          <a:ln w="38100">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834662" y="3109531"/>
            <a:ext cx="662295" cy="440789"/>
          </a:xfrm>
          <a:prstGeom prst="roundRect">
            <a:avLst/>
          </a:prstGeom>
          <a:noFill/>
          <a:ln w="38100">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9302867" y="3093444"/>
            <a:ext cx="896146" cy="440789"/>
          </a:xfrm>
          <a:prstGeom prst="roundRect">
            <a:avLst/>
          </a:prstGeom>
          <a:noFill/>
          <a:ln w="38100">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feld 3"/>
          <p:cNvSpPr txBox="1"/>
          <p:nvPr/>
        </p:nvSpPr>
        <p:spPr>
          <a:xfrm>
            <a:off x="2029189" y="3867624"/>
            <a:ext cx="351378" cy="369332"/>
          </a:xfrm>
          <a:prstGeom prst="rect">
            <a:avLst/>
          </a:prstGeom>
          <a:noFill/>
          <a:ln>
            <a:solidFill>
              <a:schemeClr val="tx1"/>
            </a:solidFill>
          </a:ln>
        </p:spPr>
        <p:txBody>
          <a:bodyPr wrap="none" rtlCol="0">
            <a:spAutoFit/>
          </a:bodyPr>
          <a:lstStyle/>
          <a:p>
            <a:r>
              <a:rPr lang="de-DE" i="1" dirty="0">
                <a:latin typeface="Times New Roman" panose="02020603050405020304" pitchFamily="18" charset="0"/>
                <a:cs typeface="Times New Roman" panose="02020603050405020304" pitchFamily="18" charset="0"/>
              </a:rPr>
              <a:t>D</a:t>
            </a:r>
            <a:endParaRPr lang="de-DE" i="1" baseline="-25000" dirty="0">
              <a:latin typeface="Times New Roman" panose="02020603050405020304" pitchFamily="18" charset="0"/>
              <a:cs typeface="Times New Roman" panose="02020603050405020304" pitchFamily="18" charset="0"/>
            </a:endParaRPr>
          </a:p>
        </p:txBody>
      </p:sp>
      <p:sp>
        <p:nvSpPr>
          <p:cNvPr id="30" name="Textfeld 4"/>
          <p:cNvSpPr txBox="1"/>
          <p:nvPr/>
        </p:nvSpPr>
        <p:spPr>
          <a:xfrm>
            <a:off x="1539155" y="4539578"/>
            <a:ext cx="351378" cy="369332"/>
          </a:xfrm>
          <a:prstGeom prst="rect">
            <a:avLst/>
          </a:prstGeom>
          <a:noFill/>
          <a:ln>
            <a:solidFill>
              <a:schemeClr val="tx1"/>
            </a:solidFill>
          </a:ln>
        </p:spPr>
        <p:txBody>
          <a:bodyPr wrap="none" rtlCol="0">
            <a:spAutoFit/>
          </a:bodyPr>
          <a:lstStyle/>
          <a:p>
            <a:r>
              <a:rPr lang="de-DE" i="1" dirty="0" smtClean="0">
                <a:latin typeface="Times New Roman" panose="02020603050405020304" pitchFamily="18" charset="0"/>
                <a:cs typeface="Times New Roman" panose="02020603050405020304" pitchFamily="18" charset="0"/>
              </a:rPr>
              <a:t>G</a:t>
            </a:r>
            <a:endParaRPr lang="de-DE" i="1" baseline="-25000" dirty="0">
              <a:latin typeface="Times New Roman" panose="02020603050405020304" pitchFamily="18" charset="0"/>
              <a:cs typeface="Times New Roman" panose="02020603050405020304" pitchFamily="18" charset="0"/>
            </a:endParaRPr>
          </a:p>
        </p:txBody>
      </p:sp>
      <p:sp>
        <p:nvSpPr>
          <p:cNvPr id="31" name="Textfeld 5"/>
          <p:cNvSpPr txBox="1"/>
          <p:nvPr/>
        </p:nvSpPr>
        <p:spPr>
          <a:xfrm>
            <a:off x="2504465" y="4539578"/>
            <a:ext cx="325730" cy="369332"/>
          </a:xfrm>
          <a:prstGeom prst="rect">
            <a:avLst/>
          </a:prstGeom>
          <a:noFill/>
          <a:ln>
            <a:solidFill>
              <a:schemeClr val="tx1"/>
            </a:solidFill>
          </a:ln>
        </p:spPr>
        <p:txBody>
          <a:bodyPr wrap="none" rtlCol="0">
            <a:spAutoFit/>
          </a:bodyPr>
          <a:lstStyle/>
          <a:p>
            <a:r>
              <a:rPr lang="de-DE" i="1" dirty="0" smtClean="0">
                <a:latin typeface="Times New Roman" panose="02020603050405020304" pitchFamily="18" charset="0"/>
                <a:cs typeface="Times New Roman" panose="02020603050405020304" pitchFamily="18" charset="0"/>
              </a:rPr>
              <a:t>B</a:t>
            </a:r>
            <a:endParaRPr lang="de-DE" i="1" baseline="-25000" dirty="0">
              <a:latin typeface="Times New Roman" panose="02020603050405020304" pitchFamily="18" charset="0"/>
              <a:cs typeface="Times New Roman" panose="02020603050405020304" pitchFamily="18" charset="0"/>
            </a:endParaRPr>
          </a:p>
        </p:txBody>
      </p:sp>
      <p:sp>
        <p:nvSpPr>
          <p:cNvPr id="32" name="Textfeld 8"/>
          <p:cNvSpPr txBox="1"/>
          <p:nvPr/>
        </p:nvSpPr>
        <p:spPr>
          <a:xfrm>
            <a:off x="2353430" y="4098456"/>
            <a:ext cx="458780" cy="276999"/>
          </a:xfrm>
          <a:prstGeom prst="rect">
            <a:avLst/>
          </a:prstGeom>
          <a:noFill/>
          <a:ln>
            <a:noFill/>
          </a:ln>
        </p:spPr>
        <p:txBody>
          <a:bodyPr wrap="none" rtlCol="0">
            <a:spAutoFit/>
          </a:bodyPr>
          <a:lstStyle/>
          <a:p>
            <a:r>
              <a:rPr lang="de-DE" sz="1200" i="1" dirty="0" err="1" smtClean="0">
                <a:latin typeface="Times New Roman" panose="02020603050405020304" pitchFamily="18" charset="0"/>
                <a:cs typeface="Times New Roman" panose="02020603050405020304" pitchFamily="18" charset="0"/>
              </a:rPr>
              <a:t>f</a:t>
            </a:r>
            <a:r>
              <a:rPr lang="de-DE" sz="1200" i="1" baseline="-25000" dirty="0" err="1" smtClean="0">
                <a:latin typeface="Times New Roman" panose="02020603050405020304" pitchFamily="18" charset="0"/>
                <a:cs typeface="Times New Roman" panose="02020603050405020304" pitchFamily="18" charset="0"/>
              </a:rPr>
              <a:t>d</a:t>
            </a:r>
            <a:r>
              <a:rPr lang="de-DE" sz="1200" i="1" dirty="0" smtClean="0">
                <a:latin typeface="Times New Roman" panose="02020603050405020304" pitchFamily="18" charset="0"/>
                <a:cs typeface="Times New Roman" panose="02020603050405020304" pitchFamily="18" charset="0"/>
              </a:rPr>
              <a:t>(n)</a:t>
            </a:r>
            <a:endParaRPr lang="de-DE" sz="1200" i="1" baseline="-25000" dirty="0">
              <a:latin typeface="Times New Roman" panose="02020603050405020304" pitchFamily="18" charset="0"/>
              <a:cs typeface="Times New Roman" panose="02020603050405020304" pitchFamily="18" charset="0"/>
            </a:endParaRPr>
          </a:p>
        </p:txBody>
      </p:sp>
      <p:sp>
        <p:nvSpPr>
          <p:cNvPr id="33" name="Textfeld 9"/>
          <p:cNvSpPr txBox="1"/>
          <p:nvPr/>
        </p:nvSpPr>
        <p:spPr>
          <a:xfrm>
            <a:off x="1677003" y="4836716"/>
            <a:ext cx="551754" cy="276999"/>
          </a:xfrm>
          <a:prstGeom prst="rect">
            <a:avLst/>
          </a:prstGeom>
          <a:noFill/>
          <a:ln>
            <a:noFill/>
          </a:ln>
        </p:spPr>
        <p:txBody>
          <a:bodyPr wrap="none" rtlCol="0">
            <a:spAutoFit/>
          </a:bodyPr>
          <a:lstStyle/>
          <a:p>
            <a:r>
              <a:rPr lang="de-DE" sz="1200" i="1" dirty="0" err="1" smtClean="0">
                <a:latin typeface="Times New Roman" panose="02020603050405020304" pitchFamily="18" charset="0"/>
                <a:cs typeface="Times New Roman" panose="02020603050405020304" pitchFamily="18" charset="0"/>
              </a:rPr>
              <a:t>f</a:t>
            </a:r>
            <a:r>
              <a:rPr lang="de-DE" sz="1200" i="1" baseline="-25000" dirty="0" err="1" smtClean="0">
                <a:latin typeface="Times New Roman" panose="02020603050405020304" pitchFamily="18" charset="0"/>
                <a:cs typeface="Times New Roman" panose="02020603050405020304" pitchFamily="18" charset="0"/>
              </a:rPr>
              <a:t>l</a:t>
            </a:r>
            <a:r>
              <a:rPr lang="de-DE" sz="1200" i="1" dirty="0" smtClean="0">
                <a:latin typeface="Times New Roman" panose="02020603050405020304" pitchFamily="18" charset="0"/>
                <a:cs typeface="Times New Roman" panose="02020603050405020304" pitchFamily="18" charset="0"/>
              </a:rPr>
              <a:t>(</a:t>
            </a:r>
            <a:r>
              <a:rPr lang="de-DE" sz="1200" i="1" dirty="0" err="1" smtClean="0">
                <a:latin typeface="Times New Roman" panose="02020603050405020304" pitchFamily="18" charset="0"/>
                <a:cs typeface="Times New Roman" panose="02020603050405020304" pitchFamily="18" charset="0"/>
              </a:rPr>
              <a:t>n,g</a:t>
            </a:r>
            <a:r>
              <a:rPr lang="de-DE" sz="1200" i="1" dirty="0" smtClean="0">
                <a:latin typeface="Times New Roman" panose="02020603050405020304" pitchFamily="18" charset="0"/>
                <a:cs typeface="Times New Roman" panose="02020603050405020304" pitchFamily="18" charset="0"/>
              </a:rPr>
              <a:t>)</a:t>
            </a:r>
            <a:endParaRPr lang="de-DE" sz="1200" i="1" baseline="-25000" dirty="0">
              <a:latin typeface="Times New Roman" panose="02020603050405020304" pitchFamily="18" charset="0"/>
              <a:cs typeface="Times New Roman" panose="02020603050405020304" pitchFamily="18" charset="0"/>
            </a:endParaRPr>
          </a:p>
        </p:txBody>
      </p:sp>
      <p:sp>
        <p:nvSpPr>
          <p:cNvPr id="34" name="Textfeld 10"/>
          <p:cNvSpPr txBox="1"/>
          <p:nvPr/>
        </p:nvSpPr>
        <p:spPr>
          <a:xfrm>
            <a:off x="2679344" y="4836716"/>
            <a:ext cx="574196" cy="276999"/>
          </a:xfrm>
          <a:prstGeom prst="rect">
            <a:avLst/>
          </a:prstGeom>
          <a:noFill/>
          <a:ln>
            <a:noFill/>
          </a:ln>
        </p:spPr>
        <p:txBody>
          <a:bodyPr wrap="none" rtlCol="0">
            <a:spAutoFit/>
          </a:bodyPr>
          <a:lstStyle/>
          <a:p>
            <a:r>
              <a:rPr lang="de-DE" sz="1200" i="1" dirty="0" err="1" smtClean="0">
                <a:latin typeface="Times New Roman" panose="02020603050405020304" pitchFamily="18" charset="0"/>
                <a:cs typeface="Times New Roman" panose="02020603050405020304" pitchFamily="18" charset="0"/>
              </a:rPr>
              <a:t>f</a:t>
            </a:r>
            <a:r>
              <a:rPr lang="de-DE" sz="1200" i="1" baseline="-25000" dirty="0" err="1" smtClean="0">
                <a:latin typeface="Times New Roman" panose="02020603050405020304" pitchFamily="18" charset="0"/>
                <a:cs typeface="Times New Roman" panose="02020603050405020304" pitchFamily="18" charset="0"/>
              </a:rPr>
              <a:t>a</a:t>
            </a:r>
            <a:r>
              <a:rPr lang="de-DE" sz="1200" i="1" dirty="0" smtClean="0">
                <a:latin typeface="Times New Roman" panose="02020603050405020304" pitchFamily="18" charset="0"/>
                <a:cs typeface="Times New Roman" panose="02020603050405020304" pitchFamily="18" charset="0"/>
              </a:rPr>
              <a:t>(</a:t>
            </a:r>
            <a:r>
              <a:rPr lang="de-DE" sz="1200" i="1" dirty="0" err="1" smtClean="0">
                <a:latin typeface="Times New Roman" panose="02020603050405020304" pitchFamily="18" charset="0"/>
                <a:cs typeface="Times New Roman" panose="02020603050405020304" pitchFamily="18" charset="0"/>
              </a:rPr>
              <a:t>n,b</a:t>
            </a:r>
            <a:r>
              <a:rPr lang="de-DE" sz="1200" i="1" dirty="0" smtClean="0">
                <a:latin typeface="Times New Roman" panose="02020603050405020304" pitchFamily="18" charset="0"/>
                <a:cs typeface="Times New Roman" panose="02020603050405020304" pitchFamily="18" charset="0"/>
              </a:rPr>
              <a:t>)</a:t>
            </a:r>
            <a:endParaRPr lang="de-DE" sz="1200" i="1" baseline="-25000" dirty="0">
              <a:latin typeface="Times New Roman" panose="02020603050405020304" pitchFamily="18" charset="0"/>
              <a:cs typeface="Times New Roman" panose="02020603050405020304" pitchFamily="18" charset="0"/>
            </a:endParaRPr>
          </a:p>
        </p:txBody>
      </p:sp>
      <p:cxnSp>
        <p:nvCxnSpPr>
          <p:cNvPr id="35" name="Gerader Verbinder 13"/>
          <p:cNvCxnSpPr>
            <a:stCxn id="20" idx="2"/>
            <a:endCxn id="30" idx="0"/>
          </p:cNvCxnSpPr>
          <p:nvPr/>
        </p:nvCxnSpPr>
        <p:spPr>
          <a:xfrm flipH="1">
            <a:off x="1714844" y="4236956"/>
            <a:ext cx="490034" cy="302622"/>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r Verbinder 15"/>
          <p:cNvCxnSpPr>
            <a:stCxn id="20" idx="2"/>
            <a:endCxn id="31" idx="0"/>
          </p:cNvCxnSpPr>
          <p:nvPr/>
        </p:nvCxnSpPr>
        <p:spPr>
          <a:xfrm>
            <a:off x="2204878" y="4236956"/>
            <a:ext cx="462452" cy="302622"/>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97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2" nodeType="click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xit" presetSubtype="0" fill="hold" grpId="2" nodeType="withEffect">
                                  <p:stCondLst>
                                    <p:cond delay="0"/>
                                  </p:stCondLst>
                                  <p:childTnLst>
                                    <p:set>
                                      <p:cBhvr>
                                        <p:cTn id="58" dur="1" fill="hold">
                                          <p:stCondLst>
                                            <p:cond delay="0"/>
                                          </p:stCondLst>
                                        </p:cTn>
                                        <p:tgtEl>
                                          <p:spTgt spid="2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2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28"/>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childTnLst>
                                </p:cTn>
                              </p:par>
                            </p:childTnLst>
                          </p:cTn>
                        </p:par>
                        <p:par>
                          <p:cTn id="89" fill="hold">
                            <p:stCondLst>
                              <p:cond delay="0"/>
                            </p:stCondLst>
                            <p:childTnLst>
                              <p:par>
                                <p:cTn id="90" presetID="1" presetClass="exit" presetSubtype="0" fill="hold" grpId="1" nodeType="afterEffect">
                                  <p:stCondLst>
                                    <p:cond delay="0"/>
                                  </p:stCondLst>
                                  <p:childTnLst>
                                    <p:set>
                                      <p:cBhvr>
                                        <p:cTn id="91" dur="1" fill="hold">
                                          <p:stCondLst>
                                            <p:cond delay="0"/>
                                          </p:stCondLst>
                                        </p:cTn>
                                        <p:tgtEl>
                                          <p:spTgt spid="2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21" grpId="1" animBg="1"/>
      <p:bldP spid="21" grpId="2" animBg="1"/>
      <p:bldP spid="22" grpId="0" animBg="1"/>
      <p:bldP spid="22" grpId="1" animBg="1"/>
      <p:bldP spid="23" grpId="0" animBg="1"/>
      <p:bldP spid="23" grpId="1" animBg="1"/>
      <p:bldP spid="24" grpId="0" animBg="1"/>
      <p:bldP spid="24" grpId="1" animBg="1"/>
      <p:bldP spid="25" grpId="0" animBg="1"/>
      <p:bldP spid="25" grpId="1" animBg="1"/>
      <p:bldP spid="25" grpId="2" animBg="1"/>
      <p:bldP spid="26" grpId="0" animBg="1"/>
      <p:bldP spid="26" grpId="1" animBg="1"/>
      <p:bldP spid="27" grpId="0" animBg="1"/>
      <p:bldP spid="27" grpId="1" animBg="1"/>
      <p:bldP spid="28" grpId="0" animBg="1"/>
      <p:bldP spid="28" grpId="1" animBg="1"/>
      <p:bldP spid="28" grpId="2" animBg="1"/>
      <p:bldP spid="29" grpId="0" animBg="1"/>
      <p:bldP spid="29" grpId="1" animBg="1"/>
      <p:bldP spid="20" grpId="0" animBg="1"/>
      <p:bldP spid="20" grpId="1" animBg="1"/>
      <p:bldP spid="30" grpId="0" animBg="1"/>
      <p:bldP spid="30" grpId="1" animBg="1"/>
      <p:bldP spid="31" grpId="0" animBg="1"/>
      <p:bldP spid="31" grpId="1" animBg="1"/>
      <p:bldP spid="32" grpId="0"/>
      <p:bldP spid="32" grpId="1"/>
      <p:bldP spid="33" grpId="0"/>
      <p:bldP spid="33" grpId="1"/>
      <p:bldP spid="34" grpId="0"/>
      <p:bldP spid="3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93089"/>
            <a:ext cx="11832771" cy="1208205"/>
          </a:xfrm>
        </p:spPr>
        <p:txBody>
          <a:bodyPr>
            <a:normAutofit/>
          </a:bodyPr>
          <a:lstStyle/>
          <a:p>
            <a:r>
              <a:rPr lang="en-US" dirty="0"/>
              <a:t>Our </a:t>
            </a:r>
            <a:r>
              <a:rPr lang="en-US" altLang="zh-CN" dirty="0"/>
              <a:t>Approach: Rewritability Conditions (</a:t>
            </a:r>
            <a:r>
              <a:rPr lang="en-US" altLang="zh-CN" dirty="0" smtClean="0"/>
              <a:t>Q2)</a:t>
            </a:r>
            <a:endParaRPr lang="en-US"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13</a:t>
            </a:fld>
            <a:endParaRPr lang="de-DE" dirty="0"/>
          </a:p>
        </p:txBody>
      </p:sp>
      <p:sp>
        <p:nvSpPr>
          <p:cNvPr id="9" name="Content Placeholder 2"/>
          <p:cNvSpPr txBox="1">
            <a:spLocks/>
          </p:cNvSpPr>
          <p:nvPr/>
        </p:nvSpPr>
        <p:spPr>
          <a:xfrm>
            <a:off x="267265" y="1466591"/>
            <a:ext cx="7663623" cy="4629409"/>
          </a:xfrm>
          <a:prstGeom prst="rect">
            <a:avLst/>
          </a:prstGeom>
        </p:spPr>
        <p:txBody>
          <a:bodyPr vert="horz" lIns="0" tIns="45720" rIns="0" bIns="45720" rtlCol="0">
            <a:normAutofit/>
          </a:bodyPr>
          <a:lstStyle>
            <a:lvl1pPr marL="180000" indent="-1800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lang="de-DE"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zh-CN" sz="2400" dirty="0" smtClean="0"/>
              <a:t>An input plain SO </a:t>
            </a:r>
            <a:r>
              <a:rPr lang="en-US" altLang="zh-CN" sz="2400" dirty="0" err="1" smtClean="0"/>
              <a:t>tgd</a:t>
            </a:r>
            <a:r>
              <a:rPr lang="en-US" altLang="zh-CN" sz="2400" dirty="0" smtClean="0"/>
              <a:t> has equivalent nested tgds if it is:</a:t>
            </a:r>
          </a:p>
          <a:p>
            <a:r>
              <a:rPr lang="en-US" altLang="zh-CN" sz="2000" dirty="0" smtClean="0">
                <a:solidFill>
                  <a:schemeClr val="tx1"/>
                </a:solidFill>
              </a:rPr>
              <a:t>Consistent </a:t>
            </a:r>
            <a:r>
              <a:rPr lang="en-US" sz="2000" dirty="0" smtClean="0">
                <a:solidFill>
                  <a:schemeClr val="tx1"/>
                </a:solidFill>
              </a:rPr>
              <a:t>[</a:t>
            </a:r>
            <a:r>
              <a:rPr lang="en-US" sz="2000" dirty="0">
                <a:solidFill>
                  <a:schemeClr val="tx1"/>
                </a:solidFill>
              </a:rPr>
              <a:t>Nash2007</a:t>
            </a:r>
            <a:r>
              <a:rPr lang="en-US" altLang="zh-CN" sz="2000" dirty="0" smtClean="0">
                <a:solidFill>
                  <a:schemeClr val="tx1"/>
                </a:solidFill>
              </a:rPr>
              <a:t>]</a:t>
            </a:r>
          </a:p>
          <a:p>
            <a:pPr lvl="1"/>
            <a:r>
              <a:rPr lang="en-US" altLang="zh-CN" sz="1800" dirty="0">
                <a:solidFill>
                  <a:schemeClr val="tx1"/>
                </a:solidFill>
              </a:rPr>
              <a:t>Skolem functions </a:t>
            </a:r>
            <a:r>
              <a:rPr lang="en-US" altLang="zh-CN" sz="1800" dirty="0" smtClean="0">
                <a:solidFill>
                  <a:schemeClr val="tx1"/>
                </a:solidFill>
              </a:rPr>
              <a:t>have </a:t>
            </a:r>
            <a:r>
              <a:rPr lang="en-US" altLang="zh-CN" sz="1800" dirty="0">
                <a:solidFill>
                  <a:schemeClr val="tx1"/>
                </a:solidFill>
              </a:rPr>
              <a:t>the same list of </a:t>
            </a:r>
            <a:r>
              <a:rPr lang="en-US" altLang="zh-CN" sz="1800" dirty="0" smtClean="0">
                <a:solidFill>
                  <a:schemeClr val="tx1"/>
                </a:solidFill>
              </a:rPr>
              <a:t>arguments</a:t>
            </a:r>
          </a:p>
          <a:p>
            <a:pPr lvl="1"/>
            <a:r>
              <a:rPr lang="en-US" altLang="zh-CN" sz="1800" dirty="0" smtClean="0">
                <a:solidFill>
                  <a:schemeClr val="tx1"/>
                </a:solidFill>
              </a:rPr>
              <a:t>No </a:t>
            </a:r>
            <a:r>
              <a:rPr lang="en-US" altLang="zh-CN" sz="1800" dirty="0">
                <a:solidFill>
                  <a:schemeClr val="tx1"/>
                </a:solidFill>
              </a:rPr>
              <a:t>repeated </a:t>
            </a:r>
            <a:r>
              <a:rPr lang="en-US" altLang="zh-CN" sz="1800" dirty="0" smtClean="0">
                <a:solidFill>
                  <a:schemeClr val="tx1"/>
                </a:solidFill>
              </a:rPr>
              <a:t> variables in </a:t>
            </a:r>
            <a:r>
              <a:rPr lang="en-US" altLang="zh-CN" sz="1800" dirty="0">
                <a:solidFill>
                  <a:schemeClr val="tx1"/>
                </a:solidFill>
              </a:rPr>
              <a:t>Skolem </a:t>
            </a:r>
            <a:r>
              <a:rPr lang="en-US" altLang="zh-CN" sz="1800" dirty="0" smtClean="0">
                <a:solidFill>
                  <a:schemeClr val="tx1"/>
                </a:solidFill>
              </a:rPr>
              <a:t>function arguments</a:t>
            </a:r>
          </a:p>
          <a:p>
            <a:r>
              <a:rPr lang="en-US" b="1" dirty="0" smtClean="0"/>
              <a:t>Hierarchically-Ordered</a:t>
            </a:r>
          </a:p>
          <a:p>
            <a:pPr lvl="1"/>
            <a:r>
              <a:rPr lang="en-US" dirty="0" smtClean="0"/>
              <a:t>A set of tree structures implied by source relations (LH-Skolem-trees </a:t>
            </a:r>
            <a:r>
              <a:rPr lang="en-US" i="1" dirty="0" smtClean="0"/>
              <a:t>T)</a:t>
            </a:r>
          </a:p>
          <a:p>
            <a:pPr lvl="1"/>
            <a:r>
              <a:rPr lang="en-US" dirty="0" smtClean="0"/>
              <a:t>Distinct </a:t>
            </a:r>
            <a:r>
              <a:rPr lang="en-US" dirty="0"/>
              <a:t>trees in </a:t>
            </a:r>
            <a:r>
              <a:rPr lang="en-US" i="1" dirty="0"/>
              <a:t>T</a:t>
            </a:r>
            <a:r>
              <a:rPr lang="en-US" dirty="0"/>
              <a:t> have disjoint Skolem </a:t>
            </a:r>
            <a:r>
              <a:rPr lang="en-US" dirty="0" smtClean="0"/>
              <a:t>functions</a:t>
            </a:r>
          </a:p>
          <a:p>
            <a:pPr lvl="1"/>
            <a:r>
              <a:rPr lang="en-US" dirty="0"/>
              <a:t>Skolem function </a:t>
            </a:r>
            <a:r>
              <a:rPr lang="en-US" dirty="0" smtClean="0"/>
              <a:t>arguments match the </a:t>
            </a:r>
            <a:r>
              <a:rPr lang="en-US" dirty="0"/>
              <a:t>LH-Skolem-trees </a:t>
            </a:r>
            <a:r>
              <a:rPr lang="en-US" i="1" dirty="0"/>
              <a:t>T</a:t>
            </a:r>
            <a:endParaRPr lang="en-US" i="1" dirty="0" smtClean="0"/>
          </a:p>
          <a:p>
            <a:pPr lvl="1"/>
            <a:endParaRPr lang="en-US" altLang="zh-CN" sz="6200" b="1" i="1" dirty="0">
              <a:solidFill>
                <a:schemeClr val="tx1"/>
              </a:solidFill>
            </a:endParaRPr>
          </a:p>
          <a:p>
            <a:endParaRPr lang="en-US" altLang="zh-CN" sz="2400" b="1" dirty="0" smtClean="0">
              <a:solidFill>
                <a:srgbClr val="0070C0"/>
              </a:solidFill>
            </a:endParaRPr>
          </a:p>
          <a:p>
            <a:endParaRPr lang="en-US" sz="2400" dirty="0"/>
          </a:p>
        </p:txBody>
      </p:sp>
      <p:sp>
        <p:nvSpPr>
          <p:cNvPr id="7" name="Textfeld 3"/>
          <p:cNvSpPr txBox="1"/>
          <p:nvPr/>
        </p:nvSpPr>
        <p:spPr>
          <a:xfrm>
            <a:off x="9659486" y="3210807"/>
            <a:ext cx="638611" cy="584775"/>
          </a:xfrm>
          <a:prstGeom prst="rect">
            <a:avLst/>
          </a:prstGeom>
          <a:noFill/>
          <a:ln>
            <a:solidFill>
              <a:schemeClr val="tx1"/>
            </a:solidFill>
          </a:ln>
        </p:spPr>
        <p:txBody>
          <a:bodyPr wrap="square" rtlCol="0">
            <a:spAutoFit/>
          </a:bodyPr>
          <a:lstStyle/>
          <a:p>
            <a:r>
              <a:rPr lang="de-DE" sz="3200" i="1" dirty="0">
                <a:latin typeface="Times New Roman" panose="02020603050405020304" pitchFamily="18" charset="0"/>
                <a:cs typeface="Times New Roman" panose="02020603050405020304" pitchFamily="18" charset="0"/>
              </a:rPr>
              <a:t>D</a:t>
            </a:r>
            <a:endParaRPr lang="de-DE" sz="3200" i="1" baseline="-25000" dirty="0">
              <a:latin typeface="Times New Roman" panose="02020603050405020304" pitchFamily="18" charset="0"/>
              <a:cs typeface="Times New Roman" panose="02020603050405020304" pitchFamily="18" charset="0"/>
            </a:endParaRPr>
          </a:p>
        </p:txBody>
      </p:sp>
      <p:sp>
        <p:nvSpPr>
          <p:cNvPr id="8" name="Textfeld 4"/>
          <p:cNvSpPr txBox="1"/>
          <p:nvPr/>
        </p:nvSpPr>
        <p:spPr>
          <a:xfrm>
            <a:off x="9158240" y="4247177"/>
            <a:ext cx="638611" cy="584775"/>
          </a:xfrm>
          <a:prstGeom prst="rect">
            <a:avLst/>
          </a:prstGeom>
          <a:noFill/>
          <a:ln>
            <a:solidFill>
              <a:schemeClr val="tx1"/>
            </a:solidFill>
          </a:ln>
        </p:spPr>
        <p:txBody>
          <a:bodyPr wrap="square" rtlCol="0">
            <a:spAutoFit/>
          </a:bodyPr>
          <a:lstStyle/>
          <a:p>
            <a:r>
              <a:rPr lang="de-DE" sz="3200" i="1" dirty="0" smtClean="0">
                <a:latin typeface="Times New Roman" panose="02020603050405020304" pitchFamily="18" charset="0"/>
                <a:cs typeface="Times New Roman" panose="02020603050405020304" pitchFamily="18" charset="0"/>
              </a:rPr>
              <a:t>G</a:t>
            </a:r>
            <a:endParaRPr lang="de-DE" sz="3200" i="1" baseline="-25000" dirty="0">
              <a:latin typeface="Times New Roman" panose="02020603050405020304" pitchFamily="18" charset="0"/>
              <a:cs typeface="Times New Roman" panose="02020603050405020304" pitchFamily="18" charset="0"/>
            </a:endParaRPr>
          </a:p>
        </p:txBody>
      </p:sp>
      <p:sp>
        <p:nvSpPr>
          <p:cNvPr id="10" name="Textfeld 5"/>
          <p:cNvSpPr txBox="1"/>
          <p:nvPr/>
        </p:nvSpPr>
        <p:spPr>
          <a:xfrm>
            <a:off x="10123550" y="4247177"/>
            <a:ext cx="591997" cy="584775"/>
          </a:xfrm>
          <a:prstGeom prst="rect">
            <a:avLst/>
          </a:prstGeom>
          <a:noFill/>
          <a:ln>
            <a:solidFill>
              <a:schemeClr val="tx1"/>
            </a:solidFill>
          </a:ln>
        </p:spPr>
        <p:txBody>
          <a:bodyPr wrap="square" rtlCol="0">
            <a:spAutoFit/>
          </a:bodyPr>
          <a:lstStyle/>
          <a:p>
            <a:r>
              <a:rPr lang="de-DE" sz="3200" i="1" dirty="0" smtClean="0">
                <a:latin typeface="Times New Roman" panose="02020603050405020304" pitchFamily="18" charset="0"/>
                <a:cs typeface="Times New Roman" panose="02020603050405020304" pitchFamily="18" charset="0"/>
              </a:rPr>
              <a:t>B</a:t>
            </a:r>
            <a:endParaRPr lang="de-DE" sz="3200" i="1" baseline="-25000" dirty="0">
              <a:latin typeface="Times New Roman" panose="02020603050405020304" pitchFamily="18" charset="0"/>
              <a:cs typeface="Times New Roman" panose="02020603050405020304" pitchFamily="18" charset="0"/>
            </a:endParaRPr>
          </a:p>
        </p:txBody>
      </p:sp>
      <p:sp>
        <p:nvSpPr>
          <p:cNvPr id="11" name="Textfeld 8"/>
          <p:cNvSpPr txBox="1"/>
          <p:nvPr/>
        </p:nvSpPr>
        <p:spPr>
          <a:xfrm>
            <a:off x="10419548" y="3422705"/>
            <a:ext cx="833808" cy="523220"/>
          </a:xfrm>
          <a:prstGeom prst="rect">
            <a:avLst/>
          </a:prstGeom>
          <a:noFill/>
          <a:ln>
            <a:noFill/>
          </a:ln>
        </p:spPr>
        <p:txBody>
          <a:bodyPr wrap="square" rtlCol="0">
            <a:spAutoFit/>
          </a:bodyPr>
          <a:lstStyle/>
          <a:p>
            <a:r>
              <a:rPr lang="de-DE" sz="2800" i="1" dirty="0" err="1" smtClean="0">
                <a:latin typeface="Times New Roman" panose="02020603050405020304" pitchFamily="18" charset="0"/>
                <a:cs typeface="Times New Roman" panose="02020603050405020304" pitchFamily="18" charset="0"/>
              </a:rPr>
              <a:t>f</a:t>
            </a:r>
            <a:r>
              <a:rPr lang="de-DE" sz="2800" i="1" baseline="-25000" dirty="0" err="1" smtClean="0">
                <a:latin typeface="Times New Roman" panose="02020603050405020304" pitchFamily="18" charset="0"/>
                <a:cs typeface="Times New Roman" panose="02020603050405020304" pitchFamily="18" charset="0"/>
              </a:rPr>
              <a:t>d</a:t>
            </a:r>
            <a:r>
              <a:rPr lang="de-DE" sz="2800" i="1" dirty="0" smtClean="0">
                <a:latin typeface="Times New Roman" panose="02020603050405020304" pitchFamily="18" charset="0"/>
                <a:cs typeface="Times New Roman" panose="02020603050405020304" pitchFamily="18" charset="0"/>
              </a:rPr>
              <a:t>(n)</a:t>
            </a:r>
            <a:endParaRPr lang="de-DE" sz="2800" i="1" baseline="-25000" dirty="0">
              <a:latin typeface="Times New Roman" panose="02020603050405020304" pitchFamily="18" charset="0"/>
              <a:cs typeface="Times New Roman" panose="02020603050405020304" pitchFamily="18" charset="0"/>
            </a:endParaRPr>
          </a:p>
        </p:txBody>
      </p:sp>
      <p:sp>
        <p:nvSpPr>
          <p:cNvPr id="12" name="Textfeld 9"/>
          <p:cNvSpPr txBox="1"/>
          <p:nvPr/>
        </p:nvSpPr>
        <p:spPr>
          <a:xfrm>
            <a:off x="8226886" y="4830261"/>
            <a:ext cx="1140590" cy="523220"/>
          </a:xfrm>
          <a:prstGeom prst="rect">
            <a:avLst/>
          </a:prstGeom>
          <a:noFill/>
          <a:ln>
            <a:noFill/>
          </a:ln>
        </p:spPr>
        <p:txBody>
          <a:bodyPr wrap="square" rtlCol="0">
            <a:spAutoFit/>
          </a:bodyPr>
          <a:lstStyle/>
          <a:p>
            <a:r>
              <a:rPr lang="de-DE" sz="2800" i="1" dirty="0" err="1" smtClean="0">
                <a:latin typeface="Times New Roman" panose="02020603050405020304" pitchFamily="18" charset="0"/>
                <a:cs typeface="Times New Roman" panose="02020603050405020304" pitchFamily="18" charset="0"/>
              </a:rPr>
              <a:t>f</a:t>
            </a:r>
            <a:r>
              <a:rPr lang="de-DE" sz="2800" i="1" baseline="-25000" dirty="0" err="1" smtClean="0">
                <a:latin typeface="Times New Roman" panose="02020603050405020304" pitchFamily="18" charset="0"/>
                <a:cs typeface="Times New Roman" panose="02020603050405020304" pitchFamily="18" charset="0"/>
              </a:rPr>
              <a:t>l</a:t>
            </a:r>
            <a:r>
              <a:rPr lang="de-DE" sz="2800" i="1" dirty="0" smtClean="0">
                <a:latin typeface="Times New Roman" panose="02020603050405020304" pitchFamily="18" charset="0"/>
                <a:cs typeface="Times New Roman" panose="02020603050405020304" pitchFamily="18" charset="0"/>
              </a:rPr>
              <a:t>(</a:t>
            </a:r>
            <a:r>
              <a:rPr lang="de-DE" sz="2800" i="1" dirty="0" err="1" smtClean="0">
                <a:latin typeface="Times New Roman" panose="02020603050405020304" pitchFamily="18" charset="0"/>
                <a:cs typeface="Times New Roman" panose="02020603050405020304" pitchFamily="18" charset="0"/>
              </a:rPr>
              <a:t>n,g</a:t>
            </a:r>
            <a:r>
              <a:rPr lang="de-DE" sz="2800" i="1" dirty="0" smtClean="0">
                <a:latin typeface="Times New Roman" panose="02020603050405020304" pitchFamily="18" charset="0"/>
                <a:cs typeface="Times New Roman" panose="02020603050405020304" pitchFamily="18" charset="0"/>
              </a:rPr>
              <a:t>)</a:t>
            </a:r>
            <a:endParaRPr lang="de-DE" sz="2800" i="1" baseline="-25000" dirty="0">
              <a:latin typeface="Times New Roman" panose="02020603050405020304" pitchFamily="18" charset="0"/>
              <a:cs typeface="Times New Roman" panose="02020603050405020304" pitchFamily="18" charset="0"/>
            </a:endParaRPr>
          </a:p>
        </p:txBody>
      </p:sp>
      <p:sp>
        <p:nvSpPr>
          <p:cNvPr id="13" name="Textfeld 10"/>
          <p:cNvSpPr txBox="1"/>
          <p:nvPr/>
        </p:nvSpPr>
        <p:spPr>
          <a:xfrm>
            <a:off x="10860305" y="4761129"/>
            <a:ext cx="1188857" cy="523220"/>
          </a:xfrm>
          <a:prstGeom prst="rect">
            <a:avLst/>
          </a:prstGeom>
          <a:noFill/>
          <a:ln>
            <a:noFill/>
          </a:ln>
        </p:spPr>
        <p:txBody>
          <a:bodyPr wrap="square" rtlCol="0">
            <a:spAutoFit/>
          </a:bodyPr>
          <a:lstStyle/>
          <a:p>
            <a:r>
              <a:rPr lang="de-DE" sz="2800" i="1" dirty="0" err="1" smtClean="0">
                <a:latin typeface="Times New Roman" panose="02020603050405020304" pitchFamily="18" charset="0"/>
                <a:cs typeface="Times New Roman" panose="02020603050405020304" pitchFamily="18" charset="0"/>
              </a:rPr>
              <a:t>f</a:t>
            </a:r>
            <a:r>
              <a:rPr lang="de-DE" sz="2800" i="1" baseline="-25000" dirty="0" err="1" smtClean="0">
                <a:latin typeface="Times New Roman" panose="02020603050405020304" pitchFamily="18" charset="0"/>
                <a:cs typeface="Times New Roman" panose="02020603050405020304" pitchFamily="18" charset="0"/>
              </a:rPr>
              <a:t>a</a:t>
            </a:r>
            <a:r>
              <a:rPr lang="de-DE" sz="2800" i="1" dirty="0" smtClean="0">
                <a:latin typeface="Times New Roman" panose="02020603050405020304" pitchFamily="18" charset="0"/>
                <a:cs typeface="Times New Roman" panose="02020603050405020304" pitchFamily="18" charset="0"/>
              </a:rPr>
              <a:t>(</a:t>
            </a:r>
            <a:r>
              <a:rPr lang="de-DE" sz="2800" i="1" dirty="0" err="1" smtClean="0">
                <a:latin typeface="Times New Roman" panose="02020603050405020304" pitchFamily="18" charset="0"/>
                <a:cs typeface="Times New Roman" panose="02020603050405020304" pitchFamily="18" charset="0"/>
              </a:rPr>
              <a:t>n,b</a:t>
            </a:r>
            <a:r>
              <a:rPr lang="de-DE" sz="2800" i="1" dirty="0" smtClean="0">
                <a:latin typeface="Times New Roman" panose="02020603050405020304" pitchFamily="18" charset="0"/>
                <a:cs typeface="Times New Roman" panose="02020603050405020304" pitchFamily="18" charset="0"/>
              </a:rPr>
              <a:t>)</a:t>
            </a:r>
            <a:endParaRPr lang="de-DE" sz="2800" i="1" baseline="-25000" dirty="0">
              <a:latin typeface="Times New Roman" panose="02020603050405020304" pitchFamily="18" charset="0"/>
              <a:cs typeface="Times New Roman" panose="02020603050405020304" pitchFamily="18" charset="0"/>
            </a:endParaRPr>
          </a:p>
        </p:txBody>
      </p:sp>
      <p:cxnSp>
        <p:nvCxnSpPr>
          <p:cNvPr id="14" name="Gerader Verbinder 13"/>
          <p:cNvCxnSpPr>
            <a:stCxn id="7" idx="2"/>
            <a:endCxn id="8" idx="0"/>
          </p:cNvCxnSpPr>
          <p:nvPr/>
        </p:nvCxnSpPr>
        <p:spPr>
          <a:xfrm flipH="1">
            <a:off x="9477546" y="3795582"/>
            <a:ext cx="501246" cy="45159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Gerader Verbinder 15"/>
          <p:cNvCxnSpPr>
            <a:stCxn id="7" idx="2"/>
            <a:endCxn id="10" idx="0"/>
          </p:cNvCxnSpPr>
          <p:nvPr/>
        </p:nvCxnSpPr>
        <p:spPr>
          <a:xfrm>
            <a:off x="9978792" y="3795582"/>
            <a:ext cx="440757" cy="45159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47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Evaluation Results</a:t>
            </a:r>
            <a:endParaRPr lang="en-US" dirty="0"/>
          </a:p>
        </p:txBody>
      </p:sp>
      <p:sp>
        <p:nvSpPr>
          <p:cNvPr id="3" name="Content Placeholder 2"/>
          <p:cNvSpPr>
            <a:spLocks noGrp="1"/>
          </p:cNvSpPr>
          <p:nvPr>
            <p:ph idx="1"/>
          </p:nvPr>
        </p:nvSpPr>
        <p:spPr>
          <a:xfrm>
            <a:off x="359228" y="1439497"/>
            <a:ext cx="7248071" cy="1138053"/>
          </a:xfrm>
        </p:spPr>
        <p:txBody>
          <a:bodyPr>
            <a:normAutofit fontScale="92500" lnSpcReduction="10000"/>
          </a:bodyPr>
          <a:lstStyle/>
          <a:p>
            <a:r>
              <a:rPr lang="en-US" dirty="0" smtClean="0"/>
              <a:t>Input </a:t>
            </a:r>
            <a:r>
              <a:rPr lang="en-US" altLang="zh-CN" dirty="0" smtClean="0"/>
              <a:t>mappings:</a:t>
            </a:r>
          </a:p>
          <a:p>
            <a:pPr lvl="1"/>
            <a:r>
              <a:rPr lang="en-US" b="1" dirty="0" smtClean="0"/>
              <a:t>Nested </a:t>
            </a:r>
            <a:r>
              <a:rPr lang="en-US" b="1" dirty="0" err="1"/>
              <a:t>Tgd</a:t>
            </a:r>
            <a:r>
              <a:rPr lang="en-US" b="1" dirty="0"/>
              <a:t> </a:t>
            </a:r>
            <a:r>
              <a:rPr lang="en-US" b="1" dirty="0" smtClean="0"/>
              <a:t>Generator </a:t>
            </a:r>
          </a:p>
          <a:p>
            <a:pPr lvl="1"/>
            <a:r>
              <a:rPr lang="en-US" dirty="0" smtClean="0"/>
              <a:t>Plain </a:t>
            </a:r>
            <a:r>
              <a:rPr lang="en-US" dirty="0"/>
              <a:t>SO </a:t>
            </a:r>
            <a:r>
              <a:rPr lang="en-US" dirty="0" err="1"/>
              <a:t>tgd</a:t>
            </a:r>
            <a:r>
              <a:rPr lang="en-US" dirty="0"/>
              <a:t> </a:t>
            </a:r>
            <a:r>
              <a:rPr lang="en-US" dirty="0" smtClean="0"/>
              <a:t>Generator</a:t>
            </a:r>
          </a:p>
        </p:txBody>
      </p:sp>
      <p:sp>
        <p:nvSpPr>
          <p:cNvPr id="5" name="Slide Number Placeholder 4"/>
          <p:cNvSpPr>
            <a:spLocks noGrp="1"/>
          </p:cNvSpPr>
          <p:nvPr>
            <p:ph type="sldNum" sz="quarter" idx="4"/>
          </p:nvPr>
        </p:nvSpPr>
        <p:spPr/>
        <p:txBody>
          <a:bodyPr/>
          <a:lstStyle/>
          <a:p>
            <a:fld id="{120FC339-65EB-438F-91E4-9DF93B173ED5}" type="slidenum">
              <a:rPr lang="de-DE" smtClean="0"/>
              <a:pPr/>
              <a:t>14</a:t>
            </a:fld>
            <a:endParaRPr lang="de-DE" dirty="0"/>
          </a:p>
        </p:txBody>
      </p:sp>
      <p:sp>
        <p:nvSpPr>
          <p:cNvPr id="4" name="Rectangle 3"/>
          <p:cNvSpPr/>
          <p:nvPr/>
        </p:nvSpPr>
        <p:spPr>
          <a:xfrm>
            <a:off x="4872361" y="1812199"/>
            <a:ext cx="6772431" cy="430887"/>
          </a:xfrm>
          <a:prstGeom prst="rect">
            <a:avLst/>
          </a:prstGeom>
        </p:spPr>
        <p:txBody>
          <a:bodyPr wrap="none">
            <a:spAutoFit/>
          </a:bodyPr>
          <a:lstStyle/>
          <a:p>
            <a:r>
              <a:rPr lang="en-US" altLang="zh-CN" sz="2200" dirty="0">
                <a:solidFill>
                  <a:schemeClr val="tx1">
                    <a:lumMod val="75000"/>
                    <a:lumOff val="25000"/>
                  </a:schemeClr>
                </a:solidFill>
              </a:rPr>
              <a:t>Generate Transformed </a:t>
            </a:r>
            <a:r>
              <a:rPr lang="en-US" sz="2200" dirty="0">
                <a:solidFill>
                  <a:schemeClr val="tx1">
                    <a:lumMod val="75000"/>
                    <a:lumOff val="25000"/>
                  </a:schemeClr>
                </a:solidFill>
              </a:rPr>
              <a:t>Plain SO </a:t>
            </a:r>
            <a:r>
              <a:rPr lang="en-US" sz="2200" dirty="0" err="1">
                <a:solidFill>
                  <a:schemeClr val="tx1">
                    <a:lumMod val="75000"/>
                    <a:lumOff val="25000"/>
                  </a:schemeClr>
                </a:solidFill>
              </a:rPr>
              <a:t>tgd</a:t>
            </a:r>
            <a:r>
              <a:rPr lang="en-US" sz="2200" dirty="0">
                <a:solidFill>
                  <a:schemeClr val="tx1">
                    <a:lumMod val="75000"/>
                    <a:lumOff val="25000"/>
                  </a:schemeClr>
                </a:solidFill>
              </a:rPr>
              <a:t> (</a:t>
            </a:r>
            <a:r>
              <a:rPr lang="en-US" altLang="zh-CN" sz="2200" dirty="0">
                <a:solidFill>
                  <a:schemeClr val="tx1">
                    <a:lumMod val="75000"/>
                    <a:lumOff val="25000"/>
                  </a:schemeClr>
                </a:solidFill>
              </a:rPr>
              <a:t>Rewritability known</a:t>
            </a:r>
            <a:r>
              <a:rPr lang="en-US" sz="2200" dirty="0">
                <a:solidFill>
                  <a:schemeClr val="tx1">
                    <a:lumMod val="75000"/>
                    <a:lumOff val="25000"/>
                  </a:schemeClr>
                </a:solidFill>
              </a:rPr>
              <a:t>) </a:t>
            </a:r>
          </a:p>
        </p:txBody>
      </p:sp>
      <p:sp>
        <p:nvSpPr>
          <p:cNvPr id="8" name="Rectangle 7"/>
          <p:cNvSpPr/>
          <p:nvPr/>
        </p:nvSpPr>
        <p:spPr>
          <a:xfrm>
            <a:off x="3969975" y="2841792"/>
            <a:ext cx="2178996" cy="578955"/>
          </a:xfrm>
          <a:prstGeom prst="rect">
            <a:avLst/>
          </a:prstGeom>
          <a:solidFill>
            <a:schemeClr val="bg1">
              <a:lumMod val="95000"/>
            </a:schemeClr>
          </a:solidFill>
          <a:ln w="28575">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Nested </a:t>
            </a:r>
            <a:r>
              <a:rPr lang="en-US" b="1" dirty="0" err="1" smtClean="0">
                <a:solidFill>
                  <a:schemeClr val="tx1"/>
                </a:solidFill>
              </a:rPr>
              <a:t>Tgd</a:t>
            </a:r>
            <a:r>
              <a:rPr lang="en-US" b="1" dirty="0" smtClean="0">
                <a:solidFill>
                  <a:schemeClr val="tx1"/>
                </a:solidFill>
              </a:rPr>
              <a:t> Generator </a:t>
            </a:r>
            <a:endParaRPr lang="en-US" b="1" dirty="0">
              <a:solidFill>
                <a:schemeClr val="tx1"/>
              </a:solidFill>
            </a:endParaRPr>
          </a:p>
        </p:txBody>
      </p:sp>
      <mc:AlternateContent xmlns:mc="http://schemas.openxmlformats.org/markup-compatibility/2006" xmlns:a14="http://schemas.microsoft.com/office/drawing/2010/main">
        <mc:Choice Requires="a14">
          <p:sp>
            <p:nvSpPr>
              <p:cNvPr id="9" name="Oval 8"/>
              <p:cNvSpPr/>
              <p:nvPr/>
            </p:nvSpPr>
            <p:spPr>
              <a:xfrm>
                <a:off x="6311724" y="3373529"/>
                <a:ext cx="1741251" cy="924128"/>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Nested </a:t>
                </a:r>
                <a:r>
                  <a:rPr lang="en-US" dirty="0" err="1" smtClean="0"/>
                  <a:t>Tgd</a:t>
                </a:r>
                <a:r>
                  <a:rPr lang="en-US" dirty="0" smtClean="0"/>
                  <a:t> </a:t>
                </a:r>
                <a14:m>
                  <m:oMath xmlns:m="http://schemas.openxmlformats.org/officeDocument/2006/math">
                    <m:sSub>
                      <m:sSubPr>
                        <m:ctrlPr>
                          <a:rPr lang="en-US" altLang="zh-CN" sz="2000" b="1" i="1">
                            <a:latin typeface="Cambria Math" panose="02040503050406030204" pitchFamily="18" charset="0"/>
                          </a:rPr>
                        </m:ctrlPr>
                      </m:sSubPr>
                      <m:e>
                        <m:r>
                          <m:rPr>
                            <m:nor/>
                          </m:rPr>
                          <a:rPr lang="el-GR" altLang="zh-CN" sz="2000" b="1" dirty="0"/>
                          <m:t>λ</m:t>
                        </m:r>
                      </m:e>
                      <m:sub>
                        <m:eqArr>
                          <m:eqArrPr>
                            <m:ctrlPr>
                              <a:rPr lang="en-US" altLang="zh-CN" sz="2000" b="1" i="1">
                                <a:latin typeface="Cambria Math" panose="02040503050406030204" pitchFamily="18" charset="0"/>
                              </a:rPr>
                            </m:ctrlPr>
                          </m:eqArrPr>
                          <m:e/>
                          <m:e>
                            <m:r>
                              <m:rPr>
                                <m:nor/>
                              </m:rPr>
                              <a:rPr lang="en-US" altLang="zh-CN" sz="2000" b="1" dirty="0"/>
                              <m:t> </m:t>
                            </m:r>
                          </m:e>
                        </m:eqArr>
                      </m:sub>
                    </m:sSub>
                  </m:oMath>
                </a14:m>
                <a:endParaRPr lang="en-US" dirty="0"/>
              </a:p>
            </p:txBody>
          </p:sp>
        </mc:Choice>
        <mc:Fallback xmlns="">
          <p:sp>
            <p:nvSpPr>
              <p:cNvPr id="9" name="Oval 8"/>
              <p:cNvSpPr>
                <a:spLocks noRot="1" noChangeAspect="1" noMove="1" noResize="1" noEditPoints="1" noAdjustHandles="1" noChangeArrowheads="1" noChangeShapeType="1" noTextEdit="1"/>
              </p:cNvSpPr>
              <p:nvPr/>
            </p:nvSpPr>
            <p:spPr>
              <a:xfrm>
                <a:off x="6311724" y="3373529"/>
                <a:ext cx="1741251" cy="924128"/>
              </a:xfrm>
              <a:prstGeom prst="ellipse">
                <a:avLst/>
              </a:prstGeom>
              <a:blipFill>
                <a:blip r:embed="rId2"/>
                <a:stretch>
                  <a:fillRect/>
                </a:stretch>
              </a:blipFill>
              <a:ln w="38100"/>
            </p:spPr>
            <p:txBody>
              <a:bodyPr/>
              <a:lstStyle/>
              <a:p>
                <a:r>
                  <a:rPr lang="en-US">
                    <a:noFill/>
                  </a:rPr>
                  <a:t> </a:t>
                </a:r>
              </a:p>
            </p:txBody>
          </p:sp>
        </mc:Fallback>
      </mc:AlternateContent>
      <p:sp>
        <p:nvSpPr>
          <p:cNvPr id="10" name="Oval 9"/>
          <p:cNvSpPr/>
          <p:nvPr/>
        </p:nvSpPr>
        <p:spPr>
          <a:xfrm>
            <a:off x="9675488" y="3373529"/>
            <a:ext cx="2162784" cy="924128"/>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dirty="0"/>
              <a:t>(</a:t>
            </a:r>
            <a:r>
              <a:rPr lang="en-US" altLang="zh-CN" dirty="0" smtClean="0"/>
              <a:t>Transformed) </a:t>
            </a:r>
            <a:r>
              <a:rPr lang="en-US" dirty="0"/>
              <a:t>Plain SO </a:t>
            </a:r>
            <a:r>
              <a:rPr lang="en-US" dirty="0" err="1"/>
              <a:t>tgd</a:t>
            </a:r>
            <a:r>
              <a:rPr lang="en-US" dirty="0"/>
              <a:t> 𝝁</a:t>
            </a:r>
          </a:p>
        </p:txBody>
      </p:sp>
      <p:cxnSp>
        <p:nvCxnSpPr>
          <p:cNvPr id="12" name="Straight Arrow Connector 11"/>
          <p:cNvCxnSpPr>
            <a:stCxn id="9" idx="6"/>
            <a:endCxn id="10" idx="2"/>
          </p:cNvCxnSpPr>
          <p:nvPr/>
        </p:nvCxnSpPr>
        <p:spPr>
          <a:xfrm>
            <a:off x="8052975" y="3835593"/>
            <a:ext cx="1622513"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7613949" y="2993632"/>
            <a:ext cx="2759345" cy="430887"/>
          </a:xfrm>
          <a:prstGeom prst="rect">
            <a:avLst/>
          </a:prstGeom>
        </p:spPr>
        <p:txBody>
          <a:bodyPr wrap="none">
            <a:spAutoFit/>
          </a:bodyPr>
          <a:lstStyle/>
          <a:p>
            <a:r>
              <a:rPr lang="en-US" sz="2200" dirty="0">
                <a:solidFill>
                  <a:schemeClr val="tx1">
                    <a:lumMod val="75000"/>
                    <a:lumOff val="25000"/>
                  </a:schemeClr>
                </a:solidFill>
              </a:rPr>
              <a:t>Skolemiz</a:t>
            </a:r>
            <a:r>
              <a:rPr lang="en-US" altLang="zh-CN" sz="2200" dirty="0">
                <a:solidFill>
                  <a:schemeClr val="tx1">
                    <a:lumMod val="75000"/>
                    <a:lumOff val="25000"/>
                  </a:schemeClr>
                </a:solidFill>
              </a:rPr>
              <a:t>e + Normalize</a:t>
            </a:r>
            <a:endParaRPr lang="en-US" sz="2200" dirty="0">
              <a:solidFill>
                <a:schemeClr val="tx1">
                  <a:lumMod val="75000"/>
                  <a:lumOff val="25000"/>
                </a:schemeClr>
              </a:solidFill>
            </a:endParaRPr>
          </a:p>
        </p:txBody>
      </p:sp>
      <p:sp>
        <p:nvSpPr>
          <p:cNvPr id="20" name="Flowchart: Alternate Process 19"/>
          <p:cNvSpPr/>
          <p:nvPr/>
        </p:nvSpPr>
        <p:spPr>
          <a:xfrm>
            <a:off x="9667382" y="5203593"/>
            <a:ext cx="2178996" cy="843790"/>
          </a:xfrm>
          <a:prstGeom prst="flowChartAlternateProcess">
            <a:avLst/>
          </a:prstGeom>
          <a:solidFill>
            <a:schemeClr val="bg1">
              <a:lumMod val="95000"/>
            </a:schemeClr>
          </a:solidFill>
          <a:ln w="28575">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Our rewriting algorithm </a:t>
            </a:r>
          </a:p>
        </p:txBody>
      </p:sp>
      <p:cxnSp>
        <p:nvCxnSpPr>
          <p:cNvPr id="23" name="Straight Arrow Connector 22"/>
          <p:cNvCxnSpPr>
            <a:stCxn id="10" idx="4"/>
            <a:endCxn id="20" idx="0"/>
          </p:cNvCxnSpPr>
          <p:nvPr/>
        </p:nvCxnSpPr>
        <p:spPr>
          <a:xfrm>
            <a:off x="10756880" y="4297657"/>
            <a:ext cx="0" cy="905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6" name="Oval 25"/>
              <p:cNvSpPr/>
              <p:nvPr/>
            </p:nvSpPr>
            <p:spPr>
              <a:xfrm>
                <a:off x="6311724" y="5163424"/>
                <a:ext cx="1741251" cy="924128"/>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Nested </a:t>
                </a:r>
                <a:r>
                  <a:rPr lang="en-US" dirty="0" err="1" smtClean="0"/>
                  <a:t>Tgd</a:t>
                </a:r>
                <a:r>
                  <a:rPr lang="en-US" dirty="0" smtClean="0"/>
                  <a:t> </a:t>
                </a:r>
                <a14:m>
                  <m:oMath xmlns:m="http://schemas.openxmlformats.org/officeDocument/2006/math">
                    <m:sSub>
                      <m:sSubPr>
                        <m:ctrlPr>
                          <a:rPr lang="en-US" altLang="zh-CN" sz="2000" b="1" i="1">
                            <a:latin typeface="Cambria Math" panose="02040503050406030204" pitchFamily="18" charset="0"/>
                          </a:rPr>
                        </m:ctrlPr>
                      </m:sSubPr>
                      <m:e>
                        <m:r>
                          <m:rPr>
                            <m:nor/>
                          </m:rPr>
                          <a:rPr lang="el-GR" altLang="zh-CN" sz="2000" b="1" dirty="0"/>
                          <m:t>λ</m:t>
                        </m:r>
                        <m:r>
                          <a:rPr lang="en-US" altLang="zh-CN" sz="2000" b="1" i="1" dirty="0" smtClean="0">
                            <a:latin typeface="Cambria Math" panose="02040503050406030204" pitchFamily="18" charset="0"/>
                          </a:rPr>
                          <m:t>′</m:t>
                        </m:r>
                      </m:e>
                      <m:sub>
                        <m:eqArr>
                          <m:eqArrPr>
                            <m:ctrlPr>
                              <a:rPr lang="en-US" altLang="zh-CN" sz="2000" b="1" i="1">
                                <a:latin typeface="Cambria Math" panose="02040503050406030204" pitchFamily="18" charset="0"/>
                              </a:rPr>
                            </m:ctrlPr>
                          </m:eqArrPr>
                          <m:e/>
                          <m:e>
                            <m:r>
                              <m:rPr>
                                <m:nor/>
                              </m:rPr>
                              <a:rPr lang="en-US" altLang="zh-CN" sz="2000" b="1" dirty="0"/>
                              <m:t> </m:t>
                            </m:r>
                          </m:e>
                        </m:eqArr>
                      </m:sub>
                    </m:sSub>
                  </m:oMath>
                </a14:m>
                <a:endParaRPr lang="en-US" dirty="0"/>
              </a:p>
            </p:txBody>
          </p:sp>
        </mc:Choice>
        <mc:Fallback xmlns="">
          <p:sp>
            <p:nvSpPr>
              <p:cNvPr id="26" name="Oval 25"/>
              <p:cNvSpPr>
                <a:spLocks noRot="1" noChangeAspect="1" noMove="1" noResize="1" noEditPoints="1" noAdjustHandles="1" noChangeArrowheads="1" noChangeShapeType="1" noTextEdit="1"/>
              </p:cNvSpPr>
              <p:nvPr/>
            </p:nvSpPr>
            <p:spPr>
              <a:xfrm>
                <a:off x="6311724" y="5163424"/>
                <a:ext cx="1741251" cy="924128"/>
              </a:xfrm>
              <a:prstGeom prst="ellipse">
                <a:avLst/>
              </a:prstGeom>
              <a:blipFill>
                <a:blip r:embed="rId3"/>
                <a:stretch>
                  <a:fillRect/>
                </a:stretch>
              </a:blipFill>
              <a:ln w="38100"/>
            </p:spPr>
            <p:txBody>
              <a:bodyPr/>
              <a:lstStyle/>
              <a:p>
                <a:r>
                  <a:rPr lang="en-US">
                    <a:noFill/>
                  </a:rPr>
                  <a:t> </a:t>
                </a:r>
              </a:p>
            </p:txBody>
          </p:sp>
        </mc:Fallback>
      </mc:AlternateContent>
      <p:cxnSp>
        <p:nvCxnSpPr>
          <p:cNvPr id="27" name="Straight Arrow Connector 26"/>
          <p:cNvCxnSpPr>
            <a:stCxn id="20" idx="1"/>
            <a:endCxn id="26" idx="6"/>
          </p:cNvCxnSpPr>
          <p:nvPr/>
        </p:nvCxnSpPr>
        <p:spPr>
          <a:xfrm flipH="1">
            <a:off x="8052975" y="5625488"/>
            <a:ext cx="1614407"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a:stCxn id="9" idx="4"/>
            <a:endCxn id="26" idx="0"/>
          </p:cNvCxnSpPr>
          <p:nvPr/>
        </p:nvCxnSpPr>
        <p:spPr>
          <a:xfrm>
            <a:off x="7182350" y="4297657"/>
            <a:ext cx="0" cy="865767"/>
          </a:xfrm>
          <a:prstGeom prst="straightConnector1">
            <a:avLst/>
          </a:prstGeom>
          <a:ln w="57150">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4744793" y="4297657"/>
            <a:ext cx="1897137" cy="707886"/>
          </a:xfrm>
          <a:prstGeom prst="rect">
            <a:avLst/>
          </a:prstGeom>
        </p:spPr>
        <p:txBody>
          <a:bodyPr wrap="square">
            <a:spAutoFit/>
          </a:bodyPr>
          <a:lstStyle/>
          <a:p>
            <a:r>
              <a:rPr lang="en-US" sz="2000" dirty="0">
                <a:solidFill>
                  <a:schemeClr val="tx1">
                    <a:lumMod val="75000"/>
                    <a:lumOff val="25000"/>
                  </a:schemeClr>
                </a:solidFill>
              </a:rPr>
              <a:t>Very </a:t>
            </a:r>
            <a:r>
              <a:rPr lang="en-US" altLang="zh-CN" sz="2000" dirty="0">
                <a:solidFill>
                  <a:schemeClr val="tx1">
                    <a:lumMod val="75000"/>
                    <a:lumOff val="25000"/>
                  </a:schemeClr>
                </a:solidFill>
              </a:rPr>
              <a:t>structural homomorphism</a:t>
            </a:r>
            <a:endParaRPr lang="en-US" sz="2000" dirty="0">
              <a:solidFill>
                <a:schemeClr val="tx1">
                  <a:lumMod val="75000"/>
                  <a:lumOff val="25000"/>
                </a:schemeClr>
              </a:solidFill>
            </a:endParaRPr>
          </a:p>
        </p:txBody>
      </p:sp>
      <p:cxnSp>
        <p:nvCxnSpPr>
          <p:cNvPr id="35" name="Elbow Connector 34"/>
          <p:cNvCxnSpPr>
            <a:stCxn id="8" idx="2"/>
            <a:endCxn id="9" idx="2"/>
          </p:cNvCxnSpPr>
          <p:nvPr/>
        </p:nvCxnSpPr>
        <p:spPr>
          <a:xfrm rot="16200000" flipH="1">
            <a:off x="5478175" y="3002044"/>
            <a:ext cx="414846" cy="1252251"/>
          </a:xfrm>
          <a:prstGeom prst="bentConnector2">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8" name="Rectangle 37"/>
          <p:cNvSpPr/>
          <p:nvPr/>
        </p:nvSpPr>
        <p:spPr>
          <a:xfrm>
            <a:off x="10893008" y="4834261"/>
            <a:ext cx="679994" cy="369332"/>
          </a:xfrm>
          <a:prstGeom prst="rect">
            <a:avLst/>
          </a:prstGeom>
        </p:spPr>
        <p:txBody>
          <a:bodyPr wrap="none">
            <a:spAutoFit/>
          </a:bodyPr>
          <a:lstStyle/>
          <a:p>
            <a:r>
              <a:rPr lang="en-US" altLang="zh-CN" dirty="0" smtClean="0">
                <a:solidFill>
                  <a:schemeClr val="tx1">
                    <a:lumMod val="75000"/>
                    <a:lumOff val="25000"/>
                  </a:schemeClr>
                </a:solidFill>
              </a:rPr>
              <a:t>Input</a:t>
            </a:r>
            <a:endParaRPr lang="en-US" dirty="0"/>
          </a:p>
        </p:txBody>
      </p:sp>
      <p:sp>
        <p:nvSpPr>
          <p:cNvPr id="39" name="Rectangle 38"/>
          <p:cNvSpPr/>
          <p:nvPr/>
        </p:nvSpPr>
        <p:spPr>
          <a:xfrm>
            <a:off x="8879262" y="5718220"/>
            <a:ext cx="856325" cy="369332"/>
          </a:xfrm>
          <a:prstGeom prst="rect">
            <a:avLst/>
          </a:prstGeom>
        </p:spPr>
        <p:txBody>
          <a:bodyPr wrap="none">
            <a:spAutoFit/>
          </a:bodyPr>
          <a:lstStyle/>
          <a:p>
            <a:r>
              <a:rPr lang="en-US" altLang="zh-CN" dirty="0" smtClean="0">
                <a:solidFill>
                  <a:schemeClr val="tx1">
                    <a:lumMod val="75000"/>
                    <a:lumOff val="25000"/>
                  </a:schemeClr>
                </a:solidFill>
              </a:rPr>
              <a:t>Output</a:t>
            </a:r>
            <a:endParaRPr lang="en-US" dirty="0"/>
          </a:p>
        </p:txBody>
      </p:sp>
    </p:spTree>
    <p:extLst>
      <p:ext uri="{BB962C8B-B14F-4D97-AF65-F5344CB8AC3E}">
        <p14:creationId xmlns:p14="http://schemas.microsoft.com/office/powerpoint/2010/main" val="134897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Evaluation Results</a:t>
            </a:r>
            <a:endParaRPr lang="en-US" dirty="0"/>
          </a:p>
        </p:txBody>
      </p:sp>
      <p:sp>
        <p:nvSpPr>
          <p:cNvPr id="3" name="Content Placeholder 2"/>
          <p:cNvSpPr>
            <a:spLocks noGrp="1"/>
          </p:cNvSpPr>
          <p:nvPr>
            <p:ph idx="1"/>
          </p:nvPr>
        </p:nvSpPr>
        <p:spPr>
          <a:xfrm>
            <a:off x="359228" y="1439497"/>
            <a:ext cx="7248071" cy="1138053"/>
          </a:xfrm>
        </p:spPr>
        <p:txBody>
          <a:bodyPr>
            <a:normAutofit fontScale="92500" lnSpcReduction="10000"/>
          </a:bodyPr>
          <a:lstStyle/>
          <a:p>
            <a:r>
              <a:rPr lang="en-US" dirty="0" smtClean="0"/>
              <a:t>Input </a:t>
            </a:r>
            <a:r>
              <a:rPr lang="en-US" altLang="zh-CN" dirty="0" smtClean="0"/>
              <a:t>mappings:</a:t>
            </a:r>
          </a:p>
          <a:p>
            <a:pPr lvl="1"/>
            <a:r>
              <a:rPr lang="en-US" dirty="0" smtClean="0"/>
              <a:t>Nested </a:t>
            </a:r>
            <a:r>
              <a:rPr lang="en-US" dirty="0" err="1"/>
              <a:t>Tgd</a:t>
            </a:r>
            <a:r>
              <a:rPr lang="en-US" dirty="0"/>
              <a:t> </a:t>
            </a:r>
            <a:r>
              <a:rPr lang="en-US" dirty="0" smtClean="0"/>
              <a:t>Generator </a:t>
            </a:r>
          </a:p>
          <a:p>
            <a:pPr lvl="1"/>
            <a:r>
              <a:rPr lang="en-US" b="1" dirty="0" smtClean="0"/>
              <a:t>Plain </a:t>
            </a:r>
            <a:r>
              <a:rPr lang="en-US" b="1" dirty="0"/>
              <a:t>SO </a:t>
            </a:r>
            <a:r>
              <a:rPr lang="en-US" b="1" dirty="0" err="1"/>
              <a:t>tgd</a:t>
            </a:r>
            <a:r>
              <a:rPr lang="en-US" b="1" dirty="0"/>
              <a:t> </a:t>
            </a:r>
            <a:r>
              <a:rPr lang="en-US" b="1" dirty="0" smtClean="0"/>
              <a:t>Generator</a:t>
            </a:r>
          </a:p>
        </p:txBody>
      </p:sp>
      <p:sp>
        <p:nvSpPr>
          <p:cNvPr id="5" name="Slide Number Placeholder 4"/>
          <p:cNvSpPr>
            <a:spLocks noGrp="1"/>
          </p:cNvSpPr>
          <p:nvPr>
            <p:ph type="sldNum" sz="quarter" idx="4"/>
          </p:nvPr>
        </p:nvSpPr>
        <p:spPr/>
        <p:txBody>
          <a:bodyPr/>
          <a:lstStyle/>
          <a:p>
            <a:fld id="{120FC339-65EB-438F-91E4-9DF93B173ED5}" type="slidenum">
              <a:rPr lang="de-DE" smtClean="0"/>
              <a:pPr/>
              <a:t>15</a:t>
            </a:fld>
            <a:endParaRPr lang="de-DE" dirty="0"/>
          </a:p>
        </p:txBody>
      </p:sp>
      <p:sp>
        <p:nvSpPr>
          <p:cNvPr id="4" name="Rectangle 3"/>
          <p:cNvSpPr/>
          <p:nvPr/>
        </p:nvSpPr>
        <p:spPr>
          <a:xfrm>
            <a:off x="4872361" y="1812199"/>
            <a:ext cx="5706177" cy="430887"/>
          </a:xfrm>
          <a:prstGeom prst="rect">
            <a:avLst/>
          </a:prstGeom>
        </p:spPr>
        <p:txBody>
          <a:bodyPr wrap="none">
            <a:spAutoFit/>
          </a:bodyPr>
          <a:lstStyle/>
          <a:p>
            <a:r>
              <a:rPr lang="en-US" altLang="zh-CN" sz="2200" dirty="0" smtClean="0">
                <a:solidFill>
                  <a:schemeClr val="tx1">
                    <a:lumMod val="75000"/>
                    <a:lumOff val="25000"/>
                  </a:schemeClr>
                </a:solidFill>
              </a:rPr>
              <a:t>Generated </a:t>
            </a:r>
            <a:r>
              <a:rPr lang="en-US" sz="2200" dirty="0" smtClean="0">
                <a:solidFill>
                  <a:schemeClr val="tx1">
                    <a:lumMod val="75000"/>
                    <a:lumOff val="25000"/>
                  </a:schemeClr>
                </a:solidFill>
              </a:rPr>
              <a:t>Plain </a:t>
            </a:r>
            <a:r>
              <a:rPr lang="en-US" sz="2200" dirty="0">
                <a:solidFill>
                  <a:schemeClr val="tx1">
                    <a:lumMod val="75000"/>
                    <a:lumOff val="25000"/>
                  </a:schemeClr>
                </a:solidFill>
              </a:rPr>
              <a:t>SO </a:t>
            </a:r>
            <a:r>
              <a:rPr lang="en-US" sz="2200" dirty="0" err="1">
                <a:solidFill>
                  <a:schemeClr val="tx1">
                    <a:lumMod val="75000"/>
                    <a:lumOff val="25000"/>
                  </a:schemeClr>
                </a:solidFill>
              </a:rPr>
              <a:t>tgd</a:t>
            </a:r>
            <a:r>
              <a:rPr lang="en-US" sz="2200" dirty="0">
                <a:solidFill>
                  <a:schemeClr val="tx1">
                    <a:lumMod val="75000"/>
                    <a:lumOff val="25000"/>
                  </a:schemeClr>
                </a:solidFill>
              </a:rPr>
              <a:t> (</a:t>
            </a:r>
            <a:r>
              <a:rPr lang="en-US" altLang="zh-CN" sz="2200" dirty="0">
                <a:solidFill>
                  <a:schemeClr val="tx1">
                    <a:lumMod val="75000"/>
                    <a:lumOff val="25000"/>
                  </a:schemeClr>
                </a:solidFill>
              </a:rPr>
              <a:t>Rewritability </a:t>
            </a:r>
            <a:r>
              <a:rPr lang="en-US" altLang="zh-CN" sz="2200" dirty="0" smtClean="0">
                <a:solidFill>
                  <a:schemeClr val="tx1">
                    <a:lumMod val="75000"/>
                    <a:lumOff val="25000"/>
                  </a:schemeClr>
                </a:solidFill>
              </a:rPr>
              <a:t>unknown</a:t>
            </a:r>
            <a:r>
              <a:rPr lang="en-US" sz="2200" dirty="0">
                <a:solidFill>
                  <a:schemeClr val="tx1">
                    <a:lumMod val="75000"/>
                    <a:lumOff val="25000"/>
                  </a:schemeClr>
                </a:solidFill>
              </a:rPr>
              <a:t>) </a:t>
            </a:r>
          </a:p>
        </p:txBody>
      </p:sp>
      <p:sp>
        <p:nvSpPr>
          <p:cNvPr id="8" name="Rectangle 7"/>
          <p:cNvSpPr/>
          <p:nvPr/>
        </p:nvSpPr>
        <p:spPr>
          <a:xfrm>
            <a:off x="3969975" y="2841792"/>
            <a:ext cx="2178996" cy="578955"/>
          </a:xfrm>
          <a:prstGeom prst="rect">
            <a:avLst/>
          </a:prstGeom>
          <a:solidFill>
            <a:schemeClr val="bg1">
              <a:lumMod val="95000"/>
            </a:schemeClr>
          </a:solidFill>
          <a:ln w="28575">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Plain SO </a:t>
            </a:r>
            <a:r>
              <a:rPr lang="en-US" b="1" dirty="0" err="1">
                <a:solidFill>
                  <a:schemeClr val="tx1"/>
                </a:solidFill>
              </a:rPr>
              <a:t>tgd</a:t>
            </a:r>
            <a:r>
              <a:rPr lang="en-US" b="1" dirty="0">
                <a:solidFill>
                  <a:schemeClr val="tx1"/>
                </a:solidFill>
              </a:rPr>
              <a:t> Generator</a:t>
            </a:r>
          </a:p>
        </p:txBody>
      </p:sp>
      <mc:AlternateContent xmlns:mc="http://schemas.openxmlformats.org/markup-compatibility/2006" xmlns:a14="http://schemas.microsoft.com/office/drawing/2010/main">
        <mc:Choice Requires="a14">
          <p:sp>
            <p:nvSpPr>
              <p:cNvPr id="9" name="Oval 8"/>
              <p:cNvSpPr/>
              <p:nvPr/>
            </p:nvSpPr>
            <p:spPr>
              <a:xfrm>
                <a:off x="9893822" y="5183508"/>
                <a:ext cx="1741251" cy="924128"/>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Nested </a:t>
                </a:r>
                <a:r>
                  <a:rPr lang="en-US" dirty="0" err="1" smtClean="0"/>
                  <a:t>Tgd</a:t>
                </a:r>
                <a:r>
                  <a:rPr lang="en-US" dirty="0" smtClean="0"/>
                  <a:t> </a:t>
                </a:r>
                <a14:m>
                  <m:oMath xmlns:m="http://schemas.openxmlformats.org/officeDocument/2006/math">
                    <m:sSub>
                      <m:sSubPr>
                        <m:ctrlPr>
                          <a:rPr lang="en-US" altLang="zh-CN" sz="2000" b="1" i="1">
                            <a:latin typeface="Cambria Math" panose="02040503050406030204" pitchFamily="18" charset="0"/>
                          </a:rPr>
                        </m:ctrlPr>
                      </m:sSubPr>
                      <m:e>
                        <m:r>
                          <m:rPr>
                            <m:nor/>
                          </m:rPr>
                          <a:rPr lang="el-GR" altLang="zh-CN" sz="2000" b="1" dirty="0"/>
                          <m:t>λ</m:t>
                        </m:r>
                      </m:e>
                      <m:sub>
                        <m:eqArr>
                          <m:eqArrPr>
                            <m:ctrlPr>
                              <a:rPr lang="en-US" altLang="zh-CN" sz="2000" b="1" i="1">
                                <a:latin typeface="Cambria Math" panose="02040503050406030204" pitchFamily="18" charset="0"/>
                              </a:rPr>
                            </m:ctrlPr>
                          </m:eqArrPr>
                          <m:e/>
                          <m:e>
                            <m:r>
                              <m:rPr>
                                <m:nor/>
                              </m:rPr>
                              <a:rPr lang="en-US" altLang="zh-CN" sz="2000" b="1" dirty="0"/>
                              <m:t> </m:t>
                            </m:r>
                          </m:e>
                        </m:eqArr>
                      </m:sub>
                    </m:sSub>
                  </m:oMath>
                </a14:m>
                <a:endParaRPr lang="en-US" dirty="0"/>
              </a:p>
            </p:txBody>
          </p:sp>
        </mc:Choice>
        <mc:Fallback xmlns="">
          <p:sp>
            <p:nvSpPr>
              <p:cNvPr id="9" name="Oval 8"/>
              <p:cNvSpPr>
                <a:spLocks noRot="1" noChangeAspect="1" noMove="1" noResize="1" noEditPoints="1" noAdjustHandles="1" noChangeArrowheads="1" noChangeShapeType="1" noTextEdit="1"/>
              </p:cNvSpPr>
              <p:nvPr/>
            </p:nvSpPr>
            <p:spPr>
              <a:xfrm>
                <a:off x="9893822" y="5183508"/>
                <a:ext cx="1741251" cy="924128"/>
              </a:xfrm>
              <a:prstGeom prst="ellipse">
                <a:avLst/>
              </a:prstGeom>
              <a:blipFill>
                <a:blip r:embed="rId2"/>
                <a:stretch>
                  <a:fillRect/>
                </a:stretch>
              </a:blipFill>
              <a:ln w="38100"/>
            </p:spPr>
            <p:txBody>
              <a:bodyPr/>
              <a:lstStyle/>
              <a:p>
                <a:r>
                  <a:rPr lang="en-US">
                    <a:noFill/>
                  </a:rPr>
                  <a:t> </a:t>
                </a:r>
              </a:p>
            </p:txBody>
          </p:sp>
        </mc:Fallback>
      </mc:AlternateContent>
      <p:sp>
        <p:nvSpPr>
          <p:cNvPr id="10" name="Oval 9"/>
          <p:cNvSpPr/>
          <p:nvPr/>
        </p:nvSpPr>
        <p:spPr>
          <a:xfrm>
            <a:off x="6234400" y="3406325"/>
            <a:ext cx="2162784" cy="924128"/>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Plain </a:t>
            </a:r>
            <a:r>
              <a:rPr lang="en-US" dirty="0"/>
              <a:t>SO </a:t>
            </a:r>
            <a:r>
              <a:rPr lang="en-US" dirty="0" err="1"/>
              <a:t>tgd</a:t>
            </a:r>
            <a:r>
              <a:rPr lang="en-US" dirty="0"/>
              <a:t> 𝝁</a:t>
            </a:r>
          </a:p>
        </p:txBody>
      </p:sp>
      <p:cxnSp>
        <p:nvCxnSpPr>
          <p:cNvPr id="12" name="Straight Arrow Connector 11"/>
          <p:cNvCxnSpPr>
            <a:stCxn id="10" idx="6"/>
            <a:endCxn id="20" idx="1"/>
          </p:cNvCxnSpPr>
          <p:nvPr/>
        </p:nvCxnSpPr>
        <p:spPr>
          <a:xfrm>
            <a:off x="8397184" y="3868389"/>
            <a:ext cx="1406326" cy="1256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7589943" y="4900217"/>
            <a:ext cx="2759345" cy="430887"/>
          </a:xfrm>
          <a:prstGeom prst="rect">
            <a:avLst/>
          </a:prstGeom>
        </p:spPr>
        <p:txBody>
          <a:bodyPr wrap="none">
            <a:spAutoFit/>
          </a:bodyPr>
          <a:lstStyle/>
          <a:p>
            <a:r>
              <a:rPr lang="en-US" sz="2200" dirty="0">
                <a:solidFill>
                  <a:schemeClr val="tx1">
                    <a:lumMod val="75000"/>
                    <a:lumOff val="25000"/>
                  </a:schemeClr>
                </a:solidFill>
              </a:rPr>
              <a:t>Skolemiz</a:t>
            </a:r>
            <a:r>
              <a:rPr lang="en-US" altLang="zh-CN" sz="2200" dirty="0">
                <a:solidFill>
                  <a:schemeClr val="tx1">
                    <a:lumMod val="75000"/>
                    <a:lumOff val="25000"/>
                  </a:schemeClr>
                </a:solidFill>
              </a:rPr>
              <a:t>e + Normalize</a:t>
            </a:r>
            <a:endParaRPr lang="en-US" sz="2200" dirty="0">
              <a:solidFill>
                <a:schemeClr val="tx1">
                  <a:lumMod val="75000"/>
                  <a:lumOff val="25000"/>
                </a:schemeClr>
              </a:solidFill>
            </a:endParaRPr>
          </a:p>
        </p:txBody>
      </p:sp>
      <p:sp>
        <p:nvSpPr>
          <p:cNvPr id="20" name="Flowchart: Alternate Process 19"/>
          <p:cNvSpPr/>
          <p:nvPr/>
        </p:nvSpPr>
        <p:spPr>
          <a:xfrm>
            <a:off x="9803510" y="3459063"/>
            <a:ext cx="2178996" cy="843790"/>
          </a:xfrm>
          <a:prstGeom prst="flowChartAlternateProcess">
            <a:avLst/>
          </a:prstGeom>
          <a:solidFill>
            <a:schemeClr val="bg1">
              <a:lumMod val="95000"/>
            </a:schemeClr>
          </a:solidFill>
          <a:ln w="28575">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Our rewriting algorithm </a:t>
            </a:r>
          </a:p>
        </p:txBody>
      </p:sp>
      <p:cxnSp>
        <p:nvCxnSpPr>
          <p:cNvPr id="23" name="Straight Arrow Connector 22"/>
          <p:cNvCxnSpPr>
            <a:stCxn id="10" idx="4"/>
            <a:endCxn id="20" idx="0"/>
          </p:cNvCxnSpPr>
          <p:nvPr/>
        </p:nvCxnSpPr>
        <p:spPr>
          <a:xfrm>
            <a:off x="10756880" y="4297657"/>
            <a:ext cx="0" cy="905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6" name="Oval 25"/>
          <p:cNvSpPr/>
          <p:nvPr/>
        </p:nvSpPr>
        <p:spPr>
          <a:xfrm>
            <a:off x="6363790" y="5183508"/>
            <a:ext cx="1904004" cy="924128"/>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Plain SO </a:t>
            </a:r>
            <a:r>
              <a:rPr lang="en-US" dirty="0" err="1"/>
              <a:t>tgd</a:t>
            </a:r>
            <a:r>
              <a:rPr lang="en-US" dirty="0"/>
              <a:t> </a:t>
            </a:r>
            <a:r>
              <a:rPr lang="en-US" dirty="0" smtClean="0"/>
              <a:t>𝝁’</a:t>
            </a:r>
            <a:endParaRPr lang="en-US" dirty="0"/>
          </a:p>
        </p:txBody>
      </p:sp>
      <p:cxnSp>
        <p:nvCxnSpPr>
          <p:cNvPr id="27" name="Straight Arrow Connector 26"/>
          <p:cNvCxnSpPr>
            <a:stCxn id="9" idx="2"/>
            <a:endCxn id="26" idx="6"/>
          </p:cNvCxnSpPr>
          <p:nvPr/>
        </p:nvCxnSpPr>
        <p:spPr>
          <a:xfrm flipH="1">
            <a:off x="8267794" y="5645572"/>
            <a:ext cx="1626028"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a:stCxn id="9" idx="4"/>
            <a:endCxn id="26" idx="0"/>
          </p:cNvCxnSpPr>
          <p:nvPr/>
        </p:nvCxnSpPr>
        <p:spPr>
          <a:xfrm>
            <a:off x="7182350" y="4297657"/>
            <a:ext cx="0" cy="865767"/>
          </a:xfrm>
          <a:prstGeom prst="straightConnector1">
            <a:avLst/>
          </a:prstGeom>
          <a:ln w="57150">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4814614" y="4475622"/>
            <a:ext cx="1897137" cy="707886"/>
          </a:xfrm>
          <a:prstGeom prst="rect">
            <a:avLst/>
          </a:prstGeom>
        </p:spPr>
        <p:txBody>
          <a:bodyPr wrap="square">
            <a:spAutoFit/>
          </a:bodyPr>
          <a:lstStyle/>
          <a:p>
            <a:r>
              <a:rPr lang="en-US" altLang="zh-CN" sz="2000" dirty="0">
                <a:solidFill>
                  <a:schemeClr val="tx1">
                    <a:lumMod val="75000"/>
                    <a:lumOff val="25000"/>
                  </a:schemeClr>
                </a:solidFill>
              </a:rPr>
              <a:t>Verify</a:t>
            </a:r>
            <a:r>
              <a:rPr lang="en-US" sz="2000" dirty="0" smtClean="0">
                <a:solidFill>
                  <a:schemeClr val="tx1">
                    <a:lumMod val="75000"/>
                    <a:lumOff val="25000"/>
                  </a:schemeClr>
                </a:solidFill>
              </a:rPr>
              <a:t> </a:t>
            </a:r>
            <a:r>
              <a:rPr lang="en-US" altLang="zh-CN" sz="2000" dirty="0">
                <a:solidFill>
                  <a:schemeClr val="tx1">
                    <a:lumMod val="75000"/>
                    <a:lumOff val="25000"/>
                  </a:schemeClr>
                </a:solidFill>
              </a:rPr>
              <a:t>structural homomorphism</a:t>
            </a:r>
            <a:endParaRPr lang="en-US" sz="2000" dirty="0">
              <a:solidFill>
                <a:schemeClr val="tx1">
                  <a:lumMod val="75000"/>
                  <a:lumOff val="25000"/>
                </a:schemeClr>
              </a:solidFill>
            </a:endParaRPr>
          </a:p>
        </p:txBody>
      </p:sp>
      <p:cxnSp>
        <p:nvCxnSpPr>
          <p:cNvPr id="35" name="Elbow Connector 34"/>
          <p:cNvCxnSpPr>
            <a:stCxn id="8" idx="2"/>
            <a:endCxn id="10" idx="2"/>
          </p:cNvCxnSpPr>
          <p:nvPr/>
        </p:nvCxnSpPr>
        <p:spPr>
          <a:xfrm rot="16200000" flipH="1">
            <a:off x="5423115" y="3057104"/>
            <a:ext cx="447642" cy="1174927"/>
          </a:xfrm>
          <a:prstGeom prst="bentConnector2">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8" name="Rectangle 37"/>
          <p:cNvSpPr/>
          <p:nvPr/>
        </p:nvSpPr>
        <p:spPr>
          <a:xfrm>
            <a:off x="9095986" y="3993024"/>
            <a:ext cx="679994" cy="369332"/>
          </a:xfrm>
          <a:prstGeom prst="rect">
            <a:avLst/>
          </a:prstGeom>
        </p:spPr>
        <p:txBody>
          <a:bodyPr wrap="none">
            <a:spAutoFit/>
          </a:bodyPr>
          <a:lstStyle/>
          <a:p>
            <a:r>
              <a:rPr lang="en-US" altLang="zh-CN" dirty="0" smtClean="0">
                <a:solidFill>
                  <a:schemeClr val="tx1">
                    <a:lumMod val="75000"/>
                    <a:lumOff val="25000"/>
                  </a:schemeClr>
                </a:solidFill>
              </a:rPr>
              <a:t>Input</a:t>
            </a:r>
            <a:endParaRPr lang="en-US" dirty="0"/>
          </a:p>
        </p:txBody>
      </p:sp>
      <p:sp>
        <p:nvSpPr>
          <p:cNvPr id="39" name="Rectangle 38"/>
          <p:cNvSpPr/>
          <p:nvPr/>
        </p:nvSpPr>
        <p:spPr>
          <a:xfrm>
            <a:off x="10823062" y="4297657"/>
            <a:ext cx="856325" cy="369332"/>
          </a:xfrm>
          <a:prstGeom prst="rect">
            <a:avLst/>
          </a:prstGeom>
        </p:spPr>
        <p:txBody>
          <a:bodyPr wrap="none">
            <a:spAutoFit/>
          </a:bodyPr>
          <a:lstStyle/>
          <a:p>
            <a:r>
              <a:rPr lang="en-US" altLang="zh-CN" dirty="0" smtClean="0">
                <a:solidFill>
                  <a:schemeClr val="tx1">
                    <a:lumMod val="75000"/>
                    <a:lumOff val="25000"/>
                  </a:schemeClr>
                </a:solidFill>
              </a:rPr>
              <a:t>Output</a:t>
            </a:r>
            <a:endParaRPr lang="en-US" dirty="0"/>
          </a:p>
        </p:txBody>
      </p:sp>
    </p:spTree>
    <p:extLst>
      <p:ext uri="{BB962C8B-B14F-4D97-AF65-F5344CB8AC3E}">
        <p14:creationId xmlns:p14="http://schemas.microsoft.com/office/powerpoint/2010/main" val="332217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Evaluation Results</a:t>
            </a:r>
            <a:endParaRPr lang="en-US" dirty="0"/>
          </a:p>
        </p:txBody>
      </p:sp>
      <p:sp>
        <p:nvSpPr>
          <p:cNvPr id="3" name="Content Placeholder 2"/>
          <p:cNvSpPr>
            <a:spLocks noGrp="1"/>
          </p:cNvSpPr>
          <p:nvPr>
            <p:ph idx="1"/>
          </p:nvPr>
        </p:nvSpPr>
        <p:spPr>
          <a:xfrm>
            <a:off x="359228" y="1439497"/>
            <a:ext cx="7248071" cy="5385413"/>
          </a:xfrm>
        </p:spPr>
        <p:txBody>
          <a:bodyPr>
            <a:normAutofit/>
          </a:bodyPr>
          <a:lstStyle/>
          <a:p>
            <a:r>
              <a:rPr lang="en-US" dirty="0" smtClean="0"/>
              <a:t>Input </a:t>
            </a:r>
            <a:r>
              <a:rPr lang="en-US" altLang="zh-CN" dirty="0" smtClean="0"/>
              <a:t>mappings:</a:t>
            </a:r>
          </a:p>
          <a:p>
            <a:pPr lvl="1"/>
            <a:r>
              <a:rPr lang="en-US" dirty="0" smtClean="0"/>
              <a:t>Nested </a:t>
            </a:r>
            <a:r>
              <a:rPr lang="en-US" dirty="0" err="1"/>
              <a:t>Tgd</a:t>
            </a:r>
            <a:r>
              <a:rPr lang="en-US" dirty="0"/>
              <a:t> </a:t>
            </a:r>
            <a:r>
              <a:rPr lang="en-US" dirty="0" smtClean="0"/>
              <a:t>Generator </a:t>
            </a:r>
          </a:p>
          <a:p>
            <a:pPr lvl="1"/>
            <a:r>
              <a:rPr lang="en-US" dirty="0" smtClean="0"/>
              <a:t>Plain </a:t>
            </a:r>
            <a:r>
              <a:rPr lang="en-US" dirty="0"/>
              <a:t>SO </a:t>
            </a:r>
            <a:r>
              <a:rPr lang="en-US" dirty="0" err="1"/>
              <a:t>tgd</a:t>
            </a:r>
            <a:r>
              <a:rPr lang="en-US" dirty="0"/>
              <a:t> Generator</a:t>
            </a:r>
            <a:endParaRPr lang="en-US" dirty="0" smtClean="0"/>
          </a:p>
          <a:p>
            <a:r>
              <a:rPr lang="en-US" dirty="0"/>
              <a:t>Our approach is </a:t>
            </a:r>
            <a:r>
              <a:rPr lang="en-US" dirty="0" smtClean="0"/>
              <a:t>sound</a:t>
            </a:r>
          </a:p>
          <a:p>
            <a:pPr lvl="1"/>
            <a:r>
              <a:rPr lang="en-US" altLang="zh-CN" dirty="0" smtClean="0"/>
              <a:t>Existing literatures</a:t>
            </a:r>
          </a:p>
          <a:p>
            <a:pPr lvl="1"/>
            <a:r>
              <a:rPr lang="en-US" smtClean="0"/>
              <a:t>1,088,230 </a:t>
            </a:r>
            <a:r>
              <a:rPr lang="en-US" altLang="zh-CN" smtClean="0"/>
              <a:t>generated</a:t>
            </a:r>
            <a:r>
              <a:rPr lang="en-US" smtClean="0"/>
              <a:t> </a:t>
            </a:r>
            <a:r>
              <a:rPr lang="en-US" dirty="0" smtClean="0"/>
              <a:t>mappings</a:t>
            </a:r>
            <a:endParaRPr lang="en-US" dirty="0"/>
          </a:p>
          <a:p>
            <a:r>
              <a:rPr lang="en-US" altLang="zh-CN" dirty="0"/>
              <a:t>Baseline comparison [</a:t>
            </a:r>
            <a:r>
              <a:rPr lang="en-US" dirty="0"/>
              <a:t>Arocena2013</a:t>
            </a:r>
            <a:r>
              <a:rPr lang="en-US" dirty="0" smtClean="0"/>
              <a:t>]</a:t>
            </a:r>
            <a:endParaRPr lang="en-US" altLang="zh-CN" dirty="0"/>
          </a:p>
          <a:p>
            <a:pPr lvl="1"/>
            <a:r>
              <a:rPr lang="en-US" sz="2800" dirty="0"/>
              <a:t>Higher </a:t>
            </a:r>
            <a:r>
              <a:rPr lang="en-US" altLang="zh-CN" sz="2800" dirty="0"/>
              <a:t>Rewritability</a:t>
            </a:r>
          </a:p>
          <a:p>
            <a:pPr lvl="1"/>
            <a:r>
              <a:rPr lang="en-US" altLang="zh-CN" sz="2800" dirty="0"/>
              <a:t>Rewritability not</a:t>
            </a:r>
            <a:r>
              <a:rPr lang="en-US" sz="2800" dirty="0"/>
              <a:t> </a:t>
            </a:r>
            <a:r>
              <a:rPr lang="en-US" altLang="zh-CN" sz="2800" dirty="0"/>
              <a:t>affected by mapping nesting complexity</a:t>
            </a:r>
            <a:endParaRPr lang="en-US" sz="2800"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16</a:t>
            </a:fld>
            <a:endParaRPr lang="de-DE" dirty="0"/>
          </a:p>
        </p:txBody>
      </p:sp>
      <p:pic>
        <p:nvPicPr>
          <p:cNvPr id="6" name="Picture 5"/>
          <p:cNvPicPr>
            <a:picLocks noChangeAspect="1"/>
          </p:cNvPicPr>
          <p:nvPr/>
        </p:nvPicPr>
        <p:blipFill>
          <a:blip r:embed="rId2"/>
          <a:stretch>
            <a:fillRect/>
          </a:stretch>
        </p:blipFill>
        <p:spPr>
          <a:xfrm>
            <a:off x="7421488" y="1652341"/>
            <a:ext cx="4541016" cy="3187098"/>
          </a:xfrm>
          <a:prstGeom prst="rect">
            <a:avLst/>
          </a:prstGeom>
        </p:spPr>
      </p:pic>
    </p:spTree>
    <p:extLst>
      <p:ext uri="{BB962C8B-B14F-4D97-AF65-F5344CB8AC3E}">
        <p14:creationId xmlns:p14="http://schemas.microsoft.com/office/powerpoint/2010/main" val="4207905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6144" r="49994" b="5326"/>
          <a:stretch/>
        </p:blipFill>
        <p:spPr>
          <a:xfrm>
            <a:off x="7215332" y="4845461"/>
            <a:ext cx="4242225" cy="1469986"/>
          </a:xfrm>
          <a:prstGeom prst="rect">
            <a:avLst/>
          </a:prstGeom>
        </p:spPr>
      </p:pic>
      <p:sp>
        <p:nvSpPr>
          <p:cNvPr id="2" name="Title 1"/>
          <p:cNvSpPr>
            <a:spLocks noGrp="1"/>
          </p:cNvSpPr>
          <p:nvPr>
            <p:ph type="title"/>
          </p:nvPr>
        </p:nvSpPr>
        <p:spPr/>
        <p:txBody>
          <a:bodyPr/>
          <a:lstStyle/>
          <a:p>
            <a:r>
              <a:rPr lang="en-US" altLang="zh-CN" dirty="0" smtClean="0"/>
              <a:t>Evaluation Results</a:t>
            </a:r>
            <a:endParaRPr lang="en-US" dirty="0"/>
          </a:p>
        </p:txBody>
      </p:sp>
      <p:sp>
        <p:nvSpPr>
          <p:cNvPr id="3" name="Content Placeholder 2"/>
          <p:cNvSpPr>
            <a:spLocks noGrp="1"/>
          </p:cNvSpPr>
          <p:nvPr>
            <p:ph idx="1"/>
          </p:nvPr>
        </p:nvSpPr>
        <p:spPr>
          <a:xfrm>
            <a:off x="114300" y="1439497"/>
            <a:ext cx="6489699" cy="5385413"/>
          </a:xfrm>
        </p:spPr>
        <p:txBody>
          <a:bodyPr>
            <a:normAutofit/>
          </a:bodyPr>
          <a:lstStyle/>
          <a:p>
            <a:r>
              <a:rPr lang="en-US" sz="3200" dirty="0" smtClean="0"/>
              <a:t>Rewritability </a:t>
            </a:r>
            <a:r>
              <a:rPr lang="en-US" sz="3200" dirty="0"/>
              <a:t>is a </a:t>
            </a:r>
            <a:r>
              <a:rPr lang="en-US" sz="3200" dirty="0" smtClean="0"/>
              <a:t>complex problem</a:t>
            </a:r>
          </a:p>
          <a:p>
            <a:pPr lvl="1"/>
            <a:r>
              <a:rPr lang="en-US" dirty="0" smtClean="0"/>
              <a:t>Skolem functions </a:t>
            </a:r>
            <a:r>
              <a:rPr lang="en-US" dirty="0"/>
              <a:t>types and </a:t>
            </a:r>
            <a:r>
              <a:rPr lang="en-US" dirty="0" smtClean="0"/>
              <a:t>proportion</a:t>
            </a:r>
          </a:p>
          <a:p>
            <a:pPr lvl="1"/>
            <a:r>
              <a:rPr lang="en-US" dirty="0" smtClean="0"/>
              <a:t>Number of parts </a:t>
            </a:r>
          </a:p>
          <a:p>
            <a:pPr lvl="1"/>
            <a:r>
              <a:rPr lang="en-US" dirty="0" smtClean="0"/>
              <a:t>Source </a:t>
            </a:r>
            <a:r>
              <a:rPr lang="en-US" dirty="0"/>
              <a:t>relation </a:t>
            </a:r>
            <a:r>
              <a:rPr lang="en-US" dirty="0" smtClean="0"/>
              <a:t>correlation</a:t>
            </a:r>
          </a:p>
          <a:p>
            <a:pPr lvl="1"/>
            <a:r>
              <a:rPr lang="en-US" dirty="0"/>
              <a:t>Rewriting strategies: one or a set of nested tgds</a:t>
            </a:r>
          </a:p>
          <a:p>
            <a:r>
              <a:rPr lang="en-US" altLang="zh-CN" sz="3200" dirty="0" smtClean="0"/>
              <a:t>Performance</a:t>
            </a:r>
          </a:p>
          <a:p>
            <a:pPr lvl="1"/>
            <a:r>
              <a:rPr lang="en-US" altLang="zh-CN" dirty="0" smtClean="0"/>
              <a:t>Efficient for one </a:t>
            </a:r>
            <a:r>
              <a:rPr lang="en-US" altLang="zh-CN" dirty="0"/>
              <a:t>valid solution </a:t>
            </a:r>
            <a:r>
              <a:rPr lang="en-US" altLang="zh-CN" dirty="0" smtClean="0"/>
              <a:t>of rewritable </a:t>
            </a:r>
            <a:r>
              <a:rPr lang="en-US" altLang="zh-CN" dirty="0"/>
              <a:t>plain SO </a:t>
            </a:r>
            <a:r>
              <a:rPr lang="en-US" altLang="zh-CN" dirty="0" smtClean="0"/>
              <a:t>tgds</a:t>
            </a:r>
            <a:endParaRPr lang="en-US" altLang="zh-CN" dirty="0"/>
          </a:p>
          <a:p>
            <a:pPr lvl="1"/>
            <a:r>
              <a:rPr lang="en-US" dirty="0" smtClean="0"/>
              <a:t>Exponential complexity for </a:t>
            </a:r>
            <a:r>
              <a:rPr lang="en-US" dirty="0"/>
              <a:t>all possible </a:t>
            </a:r>
            <a:r>
              <a:rPr lang="en-US" dirty="0" smtClean="0"/>
              <a:t>solutions</a:t>
            </a:r>
          </a:p>
          <a:p>
            <a:pPr lvl="1"/>
            <a:r>
              <a:rPr lang="en-US" dirty="0"/>
              <a:t>Exponential </a:t>
            </a:r>
            <a:r>
              <a:rPr lang="en-US" dirty="0" smtClean="0"/>
              <a:t>complexity for non-</a:t>
            </a:r>
            <a:r>
              <a:rPr lang="en-US" altLang="zh-CN" dirty="0" smtClean="0"/>
              <a:t>rewritable </a:t>
            </a:r>
            <a:r>
              <a:rPr lang="en-US" altLang="zh-CN" dirty="0"/>
              <a:t>plain SO tgds</a:t>
            </a:r>
            <a:endParaRPr lang="en-US"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17</a:t>
            </a:fld>
            <a:endParaRPr lang="de-DE" dirty="0"/>
          </a:p>
        </p:txBody>
      </p:sp>
      <p:pic>
        <p:nvPicPr>
          <p:cNvPr id="9" name="Picture 8"/>
          <p:cNvPicPr>
            <a:picLocks noChangeAspect="1"/>
          </p:cNvPicPr>
          <p:nvPr/>
        </p:nvPicPr>
        <p:blipFill rotWithShape="1">
          <a:blip r:embed="rId3"/>
          <a:srcRect l="24805" t="7181" r="15346" b="79948"/>
          <a:stretch/>
        </p:blipFill>
        <p:spPr>
          <a:xfrm>
            <a:off x="7317895" y="1401294"/>
            <a:ext cx="4328747" cy="221987"/>
          </a:xfrm>
          <a:prstGeom prst="rect">
            <a:avLst/>
          </a:prstGeom>
        </p:spPr>
      </p:pic>
      <p:pic>
        <p:nvPicPr>
          <p:cNvPr id="11" name="Picture 10"/>
          <p:cNvPicPr>
            <a:picLocks noChangeAspect="1"/>
          </p:cNvPicPr>
          <p:nvPr/>
        </p:nvPicPr>
        <p:blipFill rotWithShape="1">
          <a:blip r:embed="rId3"/>
          <a:srcRect l="2047" t="21077" r="47696"/>
          <a:stretch/>
        </p:blipFill>
        <p:spPr>
          <a:xfrm>
            <a:off x="7149357" y="1665949"/>
            <a:ext cx="4308201" cy="1613349"/>
          </a:xfrm>
          <a:prstGeom prst="rect">
            <a:avLst/>
          </a:prstGeom>
        </p:spPr>
      </p:pic>
      <p:pic>
        <p:nvPicPr>
          <p:cNvPr id="12" name="Picture 11"/>
          <p:cNvPicPr>
            <a:picLocks noChangeAspect="1"/>
          </p:cNvPicPr>
          <p:nvPr/>
        </p:nvPicPr>
        <p:blipFill rotWithShape="1">
          <a:blip r:embed="rId3"/>
          <a:srcRect l="52048" t="20231"/>
          <a:stretch/>
        </p:blipFill>
        <p:spPr>
          <a:xfrm>
            <a:off x="7215333" y="3149251"/>
            <a:ext cx="4242225" cy="1682894"/>
          </a:xfrm>
          <a:prstGeom prst="rect">
            <a:avLst/>
          </a:prstGeom>
        </p:spPr>
      </p:pic>
      <p:pic>
        <p:nvPicPr>
          <p:cNvPr id="13" name="Picture 12"/>
          <p:cNvPicPr>
            <a:picLocks noChangeAspect="1"/>
          </p:cNvPicPr>
          <p:nvPr/>
        </p:nvPicPr>
        <p:blipFill rotWithShape="1">
          <a:blip r:embed="rId3"/>
          <a:srcRect l="2047" t="21077" r="96121"/>
          <a:stretch/>
        </p:blipFill>
        <p:spPr>
          <a:xfrm>
            <a:off x="7083709" y="3087774"/>
            <a:ext cx="157064" cy="1613349"/>
          </a:xfrm>
          <a:prstGeom prst="rect">
            <a:avLst/>
          </a:prstGeom>
        </p:spPr>
      </p:pic>
    </p:spTree>
    <p:extLst>
      <p:ext uri="{BB962C8B-B14F-4D97-AF65-F5344CB8AC3E}">
        <p14:creationId xmlns:p14="http://schemas.microsoft.com/office/powerpoint/2010/main" val="2123452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59228" y="1439497"/>
            <a:ext cx="11832771" cy="4429597"/>
          </a:xfrm>
        </p:spPr>
        <p:txBody>
          <a:bodyPr>
            <a:normAutofit fontScale="92500" lnSpcReduction="10000"/>
          </a:bodyPr>
          <a:lstStyle/>
          <a:p>
            <a:r>
              <a:rPr lang="en-US" dirty="0">
                <a:solidFill>
                  <a:prstClr val="black">
                    <a:lumMod val="75000"/>
                    <a:lumOff val="25000"/>
                  </a:prstClr>
                </a:solidFill>
              </a:rPr>
              <a:t>An algorithmic approach to transform plain SO tgds to one or a set of equivalent nested tgds </a:t>
            </a:r>
          </a:p>
          <a:p>
            <a:r>
              <a:rPr lang="en-US" dirty="0">
                <a:solidFill>
                  <a:prstClr val="black">
                    <a:lumMod val="75000"/>
                    <a:lumOff val="25000"/>
                  </a:prstClr>
                </a:solidFill>
              </a:rPr>
              <a:t>A sufficient condition to tell whether the input plain SO </a:t>
            </a:r>
            <a:r>
              <a:rPr lang="en-US" dirty="0" err="1">
                <a:solidFill>
                  <a:prstClr val="black">
                    <a:lumMod val="75000"/>
                    <a:lumOff val="25000"/>
                  </a:prstClr>
                </a:solidFill>
              </a:rPr>
              <a:t>tgd</a:t>
            </a:r>
            <a:r>
              <a:rPr lang="en-US" dirty="0">
                <a:solidFill>
                  <a:prstClr val="black">
                    <a:lumMod val="75000"/>
                    <a:lumOff val="25000"/>
                  </a:prstClr>
                </a:solidFill>
              </a:rPr>
              <a:t> is rewritable</a:t>
            </a:r>
          </a:p>
          <a:p>
            <a:r>
              <a:rPr lang="en-US" dirty="0">
                <a:solidFill>
                  <a:prstClr val="black">
                    <a:lumMod val="75000"/>
                    <a:lumOff val="25000"/>
                  </a:prstClr>
                </a:solidFill>
              </a:rPr>
              <a:t>Intensive experiments: correctness, completeness and performance of our approach</a:t>
            </a:r>
          </a:p>
          <a:p>
            <a:endParaRPr lang="en-US" dirty="0">
              <a:solidFill>
                <a:prstClr val="black">
                  <a:lumMod val="75000"/>
                  <a:lumOff val="25000"/>
                </a:prstClr>
              </a:solidFill>
            </a:endParaRPr>
          </a:p>
          <a:p>
            <a:endParaRPr lang="en-US" dirty="0">
              <a:solidFill>
                <a:prstClr val="black">
                  <a:lumMod val="75000"/>
                  <a:lumOff val="25000"/>
                </a:prstClr>
              </a:solidFill>
            </a:endParaRPr>
          </a:p>
          <a:p>
            <a:pPr marL="0" indent="0">
              <a:buNone/>
            </a:pPr>
            <a:r>
              <a:rPr lang="en-US" dirty="0">
                <a:solidFill>
                  <a:prstClr val="black">
                    <a:lumMod val="75000"/>
                    <a:lumOff val="25000"/>
                  </a:prstClr>
                </a:solidFill>
              </a:rPr>
              <a:t>Future </a:t>
            </a:r>
            <a:r>
              <a:rPr lang="en-US" altLang="zh-CN" dirty="0">
                <a:solidFill>
                  <a:prstClr val="black">
                    <a:lumMod val="75000"/>
                    <a:lumOff val="25000"/>
                  </a:prstClr>
                </a:solidFill>
              </a:rPr>
              <a:t>directions</a:t>
            </a:r>
          </a:p>
          <a:p>
            <a:pPr lvl="0">
              <a:buClr>
                <a:srgbClr val="0067A6"/>
              </a:buClr>
            </a:pPr>
            <a:r>
              <a:rPr lang="en-US" altLang="zh-CN" dirty="0">
                <a:solidFill>
                  <a:prstClr val="black">
                    <a:lumMod val="75000"/>
                    <a:lumOff val="25000"/>
                  </a:prstClr>
                </a:solidFill>
              </a:rPr>
              <a:t>Apply</a:t>
            </a:r>
            <a:r>
              <a:rPr lang="en-US" dirty="0">
                <a:solidFill>
                  <a:prstClr val="black">
                    <a:lumMod val="75000"/>
                    <a:lumOff val="25000"/>
                  </a:prstClr>
                </a:solidFill>
              </a:rPr>
              <a:t> (relaxed) functional dependencies </a:t>
            </a:r>
            <a:r>
              <a:rPr lang="en-US" altLang="zh-CN" dirty="0" smtClean="0"/>
              <a:t>[ER’19]</a:t>
            </a:r>
            <a:endParaRPr lang="en-US" dirty="0">
              <a:solidFill>
                <a:prstClr val="black">
                  <a:lumMod val="75000"/>
                  <a:lumOff val="25000"/>
                </a:prstClr>
              </a:solidFill>
            </a:endParaRPr>
          </a:p>
          <a:p>
            <a:r>
              <a:rPr lang="en-US" altLang="zh-CN" dirty="0">
                <a:solidFill>
                  <a:prstClr val="black">
                    <a:lumMod val="75000"/>
                    <a:lumOff val="25000"/>
                  </a:prstClr>
                </a:solidFill>
              </a:rPr>
              <a:t>Connect with other mapping tasks</a:t>
            </a:r>
            <a:r>
              <a:rPr lang="en-US" dirty="0">
                <a:solidFill>
                  <a:prstClr val="black">
                    <a:lumMod val="75000"/>
                    <a:lumOff val="25000"/>
                  </a:prstClr>
                </a:solidFill>
              </a:rPr>
              <a:t> in data </a:t>
            </a:r>
            <a:r>
              <a:rPr lang="en-US" dirty="0" smtClean="0">
                <a:solidFill>
                  <a:prstClr val="black">
                    <a:lumMod val="75000"/>
                    <a:lumOff val="25000"/>
                  </a:prstClr>
                </a:solidFill>
              </a:rPr>
              <a:t>lakes </a:t>
            </a:r>
            <a:r>
              <a:rPr lang="en-US" altLang="zh-CN" dirty="0"/>
              <a:t>[</a:t>
            </a:r>
            <a:r>
              <a:rPr lang="en-US" altLang="zh-CN" dirty="0" smtClean="0"/>
              <a:t>SIGMOD’16</a:t>
            </a:r>
            <a:r>
              <a:rPr lang="en-US" altLang="zh-CN" dirty="0"/>
              <a:t>]</a:t>
            </a:r>
            <a:endParaRPr lang="en-US" dirty="0">
              <a:solidFill>
                <a:prstClr val="black">
                  <a:lumMod val="75000"/>
                  <a:lumOff val="25000"/>
                </a:prstClr>
              </a:solidFill>
            </a:endParaRPr>
          </a:p>
          <a:p>
            <a:pPr marL="0" indent="0">
              <a:buNone/>
            </a:pPr>
            <a:endParaRPr lang="en-US"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18</a:t>
            </a:fld>
            <a:endParaRPr lang="de-DE" dirty="0"/>
          </a:p>
        </p:txBody>
      </p:sp>
    </p:spTree>
    <p:extLst>
      <p:ext uri="{BB962C8B-B14F-4D97-AF65-F5344CB8AC3E}">
        <p14:creationId xmlns:p14="http://schemas.microsoft.com/office/powerpoint/2010/main" val="1674303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References</a:t>
            </a:r>
            <a:endParaRPr lang="en-US" dirty="0"/>
          </a:p>
        </p:txBody>
      </p:sp>
      <p:sp>
        <p:nvSpPr>
          <p:cNvPr id="3" name="Content Placeholder 2"/>
          <p:cNvSpPr>
            <a:spLocks noGrp="1"/>
          </p:cNvSpPr>
          <p:nvPr>
            <p:ph idx="1"/>
          </p:nvPr>
        </p:nvSpPr>
        <p:spPr>
          <a:xfrm>
            <a:off x="359228" y="1439497"/>
            <a:ext cx="11680371" cy="4821603"/>
          </a:xfrm>
        </p:spPr>
        <p:txBody>
          <a:bodyPr>
            <a:normAutofit fontScale="55000" lnSpcReduction="20000"/>
          </a:bodyPr>
          <a:lstStyle/>
          <a:p>
            <a:pPr marL="0" indent="0">
              <a:buNone/>
            </a:pPr>
            <a:r>
              <a:rPr lang="en-US" i="1" dirty="0"/>
              <a:t>[</a:t>
            </a:r>
            <a:r>
              <a:rPr lang="en-US" i="1" dirty="0" smtClean="0"/>
              <a:t>Nash2007] </a:t>
            </a:r>
            <a:r>
              <a:rPr lang="en-US" i="1" dirty="0"/>
              <a:t>Nash, A., Bernstein, P. A., and </a:t>
            </a:r>
            <a:r>
              <a:rPr lang="en-US" i="1" dirty="0" err="1"/>
              <a:t>Melnik</a:t>
            </a:r>
            <a:r>
              <a:rPr lang="en-US" i="1" dirty="0"/>
              <a:t>, S. (2007). Composition of mappings given </a:t>
            </a:r>
            <a:r>
              <a:rPr lang="en-US" i="1" dirty="0" smtClean="0"/>
              <a:t>by embedded </a:t>
            </a:r>
            <a:r>
              <a:rPr lang="en-US" i="1" dirty="0"/>
              <a:t>dependencies. ACM Transactions on Database Systems (TODS), 32(1):</a:t>
            </a:r>
            <a:r>
              <a:rPr lang="en-US" i="1" dirty="0" smtClean="0"/>
              <a:t>4, 2007.</a:t>
            </a:r>
          </a:p>
          <a:p>
            <a:pPr marL="0" indent="0">
              <a:buNone/>
            </a:pPr>
            <a:r>
              <a:rPr lang="en-US" i="1" dirty="0" smtClean="0"/>
              <a:t>[Pichler2011] </a:t>
            </a:r>
            <a:r>
              <a:rPr lang="en-US" i="1" dirty="0" err="1"/>
              <a:t>Pichler</a:t>
            </a:r>
            <a:r>
              <a:rPr lang="en-US" i="1" dirty="0"/>
              <a:t>, R. and </a:t>
            </a:r>
            <a:r>
              <a:rPr lang="en-US" i="1" dirty="0" err="1"/>
              <a:t>Skritek</a:t>
            </a:r>
            <a:r>
              <a:rPr lang="en-US" i="1" dirty="0"/>
              <a:t>, S. (2011). The complexity of evaluating tuple generating </a:t>
            </a:r>
            <a:r>
              <a:rPr lang="en-US" i="1" dirty="0" smtClean="0"/>
              <a:t>dependencies. In </a:t>
            </a:r>
            <a:r>
              <a:rPr lang="en-US" i="1" dirty="0"/>
              <a:t>Proceedings of the 14th International Conference on Database </a:t>
            </a:r>
            <a:r>
              <a:rPr lang="en-US" i="1" dirty="0" smtClean="0"/>
              <a:t>Theory (ICDT</a:t>
            </a:r>
            <a:r>
              <a:rPr lang="en-US" i="1" dirty="0"/>
              <a:t>), pages </a:t>
            </a:r>
            <a:r>
              <a:rPr lang="en-US" i="1" dirty="0" smtClean="0"/>
              <a:t>244-255</a:t>
            </a:r>
            <a:r>
              <a:rPr lang="en-US" i="1" dirty="0"/>
              <a:t>. ACM.</a:t>
            </a:r>
            <a:endParaRPr lang="en-US" i="1" dirty="0" smtClean="0"/>
          </a:p>
          <a:p>
            <a:pPr marL="0" indent="0">
              <a:buNone/>
            </a:pPr>
            <a:r>
              <a:rPr lang="en-US" i="1" dirty="0" smtClean="0"/>
              <a:t>[Arocena2013] </a:t>
            </a:r>
            <a:r>
              <a:rPr lang="en-US" i="1" dirty="0" err="1" smtClean="0"/>
              <a:t>Arocena</a:t>
            </a:r>
            <a:r>
              <a:rPr lang="en-US" i="1" dirty="0"/>
              <a:t>, P. C., </a:t>
            </a:r>
            <a:r>
              <a:rPr lang="en-US" i="1" dirty="0" err="1"/>
              <a:t>Glavic</a:t>
            </a:r>
            <a:r>
              <a:rPr lang="en-US" i="1" dirty="0"/>
              <a:t>, B., and Miller, R. J. (2013). Value invention in data </a:t>
            </a:r>
            <a:r>
              <a:rPr lang="en-US" i="1" dirty="0" smtClean="0"/>
              <a:t>exchange. In </a:t>
            </a:r>
            <a:r>
              <a:rPr lang="en-US" i="1" dirty="0"/>
              <a:t>Proceedings of the 2013 ACM SIGMOD International Conference on </a:t>
            </a:r>
            <a:r>
              <a:rPr lang="en-US" i="1" dirty="0" smtClean="0"/>
              <a:t>Management of </a:t>
            </a:r>
            <a:r>
              <a:rPr lang="en-US" i="1" dirty="0"/>
              <a:t>Data (SIGMOD), pages </a:t>
            </a:r>
            <a:r>
              <a:rPr lang="en-US" i="1" dirty="0" smtClean="0"/>
              <a:t>157-168</a:t>
            </a:r>
            <a:r>
              <a:rPr lang="en-US" i="1" dirty="0"/>
              <a:t>. ACM</a:t>
            </a:r>
            <a:r>
              <a:rPr lang="en-US" i="1" dirty="0" smtClean="0"/>
              <a:t>.</a:t>
            </a:r>
          </a:p>
          <a:p>
            <a:pPr marL="0" indent="0">
              <a:buNone/>
            </a:pPr>
            <a:endParaRPr lang="en-US" i="1" dirty="0" smtClean="0"/>
          </a:p>
          <a:p>
            <a:pPr marL="0" indent="0">
              <a:buNone/>
            </a:pPr>
            <a:r>
              <a:rPr lang="en-US" i="1" dirty="0" smtClean="0"/>
              <a:t>[Quix2016] Quix</a:t>
            </a:r>
            <a:r>
              <a:rPr lang="en-US" i="1" dirty="0"/>
              <a:t>, C., Hai, R., &amp; </a:t>
            </a:r>
            <a:r>
              <a:rPr lang="en-US" i="1" dirty="0" err="1"/>
              <a:t>Vatov</a:t>
            </a:r>
            <a:r>
              <a:rPr lang="en-US" i="1" dirty="0"/>
              <a:t>, I. (2016). Metadata extraction and management in data lakes With GEMMS. Complex Systems Informatics and Modeling Quarterly</a:t>
            </a:r>
            <a:r>
              <a:rPr lang="en-US" i="1" dirty="0" smtClean="0"/>
              <a:t>, (</a:t>
            </a:r>
            <a:r>
              <a:rPr lang="en-US" i="1" dirty="0"/>
              <a:t>9), 67-83.</a:t>
            </a:r>
            <a:endParaRPr lang="en-US" i="1" dirty="0" smtClean="0"/>
          </a:p>
          <a:p>
            <a:pPr marL="0" indent="0">
              <a:buNone/>
            </a:pPr>
            <a:r>
              <a:rPr lang="en-US" i="1" dirty="0" smtClean="0"/>
              <a:t>[Hai2016] Hai</a:t>
            </a:r>
            <a:r>
              <a:rPr lang="en-US" i="1" dirty="0"/>
              <a:t>, R., Geisler, S., and Quix, C. (2016). Constance: An Intelligent Data Lake </a:t>
            </a:r>
            <a:r>
              <a:rPr lang="en-US" i="1" dirty="0" smtClean="0"/>
              <a:t>System. In </a:t>
            </a:r>
            <a:r>
              <a:rPr lang="en-US" i="1" dirty="0"/>
              <a:t>Proceedings of the 2016 International Conference on Management of </a:t>
            </a:r>
            <a:r>
              <a:rPr lang="en-US" i="1" dirty="0" smtClean="0"/>
              <a:t>Data (SIGMOD</a:t>
            </a:r>
            <a:r>
              <a:rPr lang="en-US" i="1" dirty="0"/>
              <a:t>), pages </a:t>
            </a:r>
            <a:r>
              <a:rPr lang="en-US" i="1" dirty="0" smtClean="0"/>
              <a:t>2097-2100</a:t>
            </a:r>
            <a:r>
              <a:rPr lang="en-US" i="1" dirty="0"/>
              <a:t>. ACM</a:t>
            </a:r>
            <a:r>
              <a:rPr lang="en-US" i="1" dirty="0" smtClean="0"/>
              <a:t>.</a:t>
            </a:r>
          </a:p>
          <a:p>
            <a:pPr marL="0" indent="0">
              <a:buNone/>
            </a:pPr>
            <a:r>
              <a:rPr lang="en-US" i="1" dirty="0" smtClean="0"/>
              <a:t>[</a:t>
            </a:r>
            <a:r>
              <a:rPr lang="en-US" dirty="0"/>
              <a:t>Jarke </a:t>
            </a:r>
            <a:r>
              <a:rPr lang="en-US" i="1" dirty="0" smtClean="0"/>
              <a:t>2017] </a:t>
            </a:r>
            <a:r>
              <a:rPr lang="en-US" dirty="0" smtClean="0"/>
              <a:t>Jarke</a:t>
            </a:r>
            <a:r>
              <a:rPr lang="en-US" dirty="0"/>
              <a:t>, M., &amp; Quix, C. (2017). On warehouses, lakes, and spaces: the changing role of conceptual modeling for data integration. In </a:t>
            </a:r>
            <a:r>
              <a:rPr lang="en-US" i="1" dirty="0"/>
              <a:t>Conceptual Modeling Perspectives</a:t>
            </a:r>
            <a:r>
              <a:rPr lang="en-US" dirty="0"/>
              <a:t> (pp. 231-245). Springer, Cham</a:t>
            </a:r>
            <a:r>
              <a:rPr lang="en-US" dirty="0" smtClean="0"/>
              <a:t>.</a:t>
            </a:r>
          </a:p>
          <a:p>
            <a:pPr marL="0" indent="0">
              <a:buNone/>
            </a:pPr>
            <a:r>
              <a:rPr lang="en-US" i="1" dirty="0"/>
              <a:t>[Hai2018a] Hai, R., Quix, C., and </a:t>
            </a:r>
            <a:r>
              <a:rPr lang="en-US" i="1" dirty="0" err="1"/>
              <a:t>Kensche</a:t>
            </a:r>
            <a:r>
              <a:rPr lang="en-US" i="1" dirty="0"/>
              <a:t>, D. (2018a). Nested schema mappings for integrating JSON. In International Conference on Conceptual Modeling (ER), volume 11157, </a:t>
            </a:r>
            <a:r>
              <a:rPr lang="en-US" i="1" dirty="0" smtClean="0"/>
              <a:t> pages 397-405</a:t>
            </a:r>
            <a:r>
              <a:rPr lang="fr-FR" i="1" dirty="0" smtClean="0"/>
              <a:t>S, </a:t>
            </a:r>
            <a:r>
              <a:rPr lang="fr-FR" i="1" dirty="0" err="1" smtClean="0"/>
              <a:t>pringer</a:t>
            </a:r>
            <a:r>
              <a:rPr lang="fr-FR" i="1" dirty="0"/>
              <a:t>, Cham</a:t>
            </a:r>
            <a:r>
              <a:rPr lang="fr-FR" i="1" dirty="0" smtClean="0"/>
              <a:t>.</a:t>
            </a:r>
            <a:r>
              <a:rPr lang="en-US" i="1" dirty="0" smtClean="0"/>
              <a:t>.</a:t>
            </a:r>
          </a:p>
          <a:p>
            <a:pPr marL="0" indent="0">
              <a:buNone/>
            </a:pPr>
            <a:r>
              <a:rPr lang="en-US" i="1" dirty="0"/>
              <a:t>[</a:t>
            </a:r>
            <a:r>
              <a:rPr lang="en-US" i="1" dirty="0" smtClean="0"/>
              <a:t>Hai2018b] </a:t>
            </a:r>
            <a:r>
              <a:rPr lang="en-US" i="1" dirty="0"/>
              <a:t>Hai, R., Quix, C., and Zhou, C. (2018b). Query Rewriting for Heterogeneous Data Lakes. In European Conference on Advances in Databases and Information Systems </a:t>
            </a:r>
            <a:r>
              <a:rPr lang="fr-FR" i="1" dirty="0"/>
              <a:t>(ADBIS), volume </a:t>
            </a:r>
            <a:r>
              <a:rPr lang="fr-FR" i="1" dirty="0" smtClean="0"/>
              <a:t>11019, pages 35-49</a:t>
            </a:r>
            <a:r>
              <a:rPr lang="fr-FR" i="1" dirty="0"/>
              <a:t>, Springer, Cham.</a:t>
            </a:r>
            <a:endParaRPr lang="en-US" i="1" dirty="0"/>
          </a:p>
          <a:p>
            <a:pPr marL="0" indent="0">
              <a:buNone/>
            </a:pPr>
            <a:r>
              <a:rPr lang="en-US" i="1" dirty="0" smtClean="0"/>
              <a:t>[Hai2019] Hai</a:t>
            </a:r>
            <a:r>
              <a:rPr lang="en-US" i="1" dirty="0"/>
              <a:t>, R., Quix, C., and Wang, D. (2019). Relaxed Functional Dependency </a:t>
            </a:r>
            <a:r>
              <a:rPr lang="en-US" i="1" dirty="0" smtClean="0"/>
              <a:t>Discovery in </a:t>
            </a:r>
            <a:r>
              <a:rPr lang="en-US" i="1" dirty="0"/>
              <a:t>Heterogeneous Data Lakes. In International Conference on Conceptual </a:t>
            </a:r>
            <a:r>
              <a:rPr lang="en-US" i="1" dirty="0" smtClean="0"/>
              <a:t>Modeling (ER</a:t>
            </a:r>
            <a:r>
              <a:rPr lang="en-US" i="1" dirty="0"/>
              <a:t>).</a:t>
            </a:r>
          </a:p>
          <a:p>
            <a:pPr marL="0" indent="0">
              <a:buNone/>
            </a:pPr>
            <a:endParaRPr lang="en-US" i="1" dirty="0"/>
          </a:p>
        </p:txBody>
      </p:sp>
      <p:sp>
        <p:nvSpPr>
          <p:cNvPr id="4" name="Footer Placeholder 3"/>
          <p:cNvSpPr>
            <a:spLocks noGrp="1"/>
          </p:cNvSpPr>
          <p:nvPr>
            <p:ph type="ftr" sz="quarter" idx="3"/>
          </p:nvPr>
        </p:nvSpPr>
        <p:spPr/>
        <p:txBody>
          <a:bodyPr/>
          <a:lstStyle/>
          <a:p>
            <a:r>
              <a:rPr lang="de-DE" smtClean="0"/>
              <a:t>ER  2018</a:t>
            </a:r>
            <a:endParaRPr lang="de-DE"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19</a:t>
            </a:fld>
            <a:endParaRPr lang="de-DE" dirty="0"/>
          </a:p>
        </p:txBody>
      </p:sp>
    </p:spTree>
    <p:extLst>
      <p:ext uri="{BB962C8B-B14F-4D97-AF65-F5344CB8AC3E}">
        <p14:creationId xmlns:p14="http://schemas.microsoft.com/office/powerpoint/2010/main" val="4194100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Agenda</a:t>
            </a:r>
            <a:endParaRPr lang="en-US" dirty="0"/>
          </a:p>
        </p:txBody>
      </p:sp>
      <p:sp>
        <p:nvSpPr>
          <p:cNvPr id="4" name="Footer Placeholder 3"/>
          <p:cNvSpPr>
            <a:spLocks noGrp="1"/>
          </p:cNvSpPr>
          <p:nvPr>
            <p:ph type="ftr" sz="quarter" idx="3"/>
          </p:nvPr>
        </p:nvSpPr>
        <p:spPr/>
        <p:txBody>
          <a:bodyPr/>
          <a:lstStyle/>
          <a:p>
            <a:r>
              <a:rPr lang="de-DE" smtClean="0"/>
              <a:t>ER  2018</a:t>
            </a:r>
            <a:endParaRPr lang="de-DE"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2</a:t>
            </a:fld>
            <a:endParaRPr lang="de-DE" dirty="0"/>
          </a:p>
        </p:txBody>
      </p:sp>
      <p:sp>
        <p:nvSpPr>
          <p:cNvPr id="7" name="Content Placeholder 2"/>
          <p:cNvSpPr>
            <a:spLocks noGrp="1"/>
          </p:cNvSpPr>
          <p:nvPr>
            <p:ph idx="1"/>
          </p:nvPr>
        </p:nvSpPr>
        <p:spPr/>
        <p:txBody>
          <a:bodyPr/>
          <a:lstStyle/>
          <a:p>
            <a:r>
              <a:rPr lang="en-US" altLang="zh-CN" dirty="0" smtClean="0"/>
              <a:t>Introduction</a:t>
            </a:r>
          </a:p>
          <a:p>
            <a:r>
              <a:rPr lang="en-US" altLang="zh-CN" dirty="0" smtClean="0"/>
              <a:t>Running Example</a:t>
            </a:r>
          </a:p>
          <a:p>
            <a:r>
              <a:rPr lang="en-US" altLang="zh-CN" dirty="0" smtClean="0"/>
              <a:t>Our Approach</a:t>
            </a:r>
          </a:p>
          <a:p>
            <a:r>
              <a:rPr lang="en-US" altLang="zh-CN" dirty="0" smtClean="0"/>
              <a:t>System Evaluation</a:t>
            </a:r>
          </a:p>
          <a:p>
            <a:r>
              <a:rPr lang="en-US" altLang="zh-CN" dirty="0" smtClean="0"/>
              <a:t>Conclusion</a:t>
            </a:r>
          </a:p>
          <a:p>
            <a:r>
              <a:rPr lang="en-US" altLang="zh-CN" dirty="0" smtClean="0"/>
              <a:t>Q&amp;A</a:t>
            </a:r>
          </a:p>
          <a:p>
            <a:endParaRPr lang="en-US" dirty="0"/>
          </a:p>
        </p:txBody>
      </p:sp>
    </p:spTree>
    <p:extLst>
      <p:ext uri="{BB962C8B-B14F-4D97-AF65-F5344CB8AC3E}">
        <p14:creationId xmlns:p14="http://schemas.microsoft.com/office/powerpoint/2010/main" val="865751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Q&amp;A</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r>
              <a:rPr lang="de-DE" smtClean="0"/>
              <a:t>VLDB  2019</a:t>
            </a:r>
            <a:endParaRPr lang="de-DE"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20</a:t>
            </a:fld>
            <a:endParaRPr lang="de-DE" dirty="0"/>
          </a:p>
        </p:txBody>
      </p:sp>
      <p:grpSp>
        <p:nvGrpSpPr>
          <p:cNvPr id="6" name="Group 5"/>
          <p:cNvGrpSpPr/>
          <p:nvPr/>
        </p:nvGrpSpPr>
        <p:grpSpPr>
          <a:xfrm>
            <a:off x="482441" y="1401294"/>
            <a:ext cx="5137991" cy="1848261"/>
            <a:chOff x="599928" y="4061126"/>
            <a:chExt cx="5137991" cy="1848261"/>
          </a:xfrm>
        </p:grpSpPr>
        <p:pic>
          <p:nvPicPr>
            <p:cNvPr id="7" name="Picture 6"/>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724041" y="4527406"/>
              <a:ext cx="5013878" cy="1381981"/>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599928" y="4061126"/>
                  <a:ext cx="4635884" cy="495136"/>
                </a:xfrm>
                <a:prstGeom prst="rect">
                  <a:avLst/>
                </a:prstGeom>
              </p:spPr>
              <p:txBody>
                <a:bodyPr wrap="none">
                  <a:spAutoFit/>
                </a:bodyPr>
                <a:lstStyle/>
                <a:p>
                  <a:r>
                    <a:rPr lang="en-US" altLang="zh-CN" sz="2400" b="1" dirty="0" smtClean="0"/>
                    <a:t>Running Example:  </a:t>
                  </a:r>
                  <a:r>
                    <a:rPr lang="en-US" altLang="zh-CN" sz="2400" b="1" dirty="0"/>
                    <a:t>plain SO </a:t>
                  </a:r>
                  <a:r>
                    <a:rPr lang="en-US" altLang="zh-CN" sz="2400" b="1" dirty="0" err="1"/>
                    <a:t>tgd</a:t>
                  </a:r>
                  <a:r>
                    <a:rPr lang="en-US" altLang="zh-CN" sz="2400" b="1" dirty="0"/>
                    <a:t> </a:t>
                  </a:r>
                  <a14:m>
                    <m:oMath xmlns:m="http://schemas.openxmlformats.org/officeDocument/2006/math">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 </m:t>
                          </m:r>
                          <m:r>
                            <a:rPr lang="zh-CN" altLang="en-US" sz="2400" b="1" i="1">
                              <a:solidFill>
                                <a:prstClr val="black">
                                  <a:lumMod val="75000"/>
                                  <a:lumOff val="25000"/>
                                </a:prstClr>
                              </a:solidFill>
                              <a:latin typeface="Cambria Math" panose="02040503050406030204" pitchFamily="18" charset="0"/>
                            </a:rPr>
                            <m:t>𝝁</m:t>
                          </m:r>
                        </m:e>
                        <m:sub>
                          <m:eqArr>
                            <m:eqArrPr>
                              <m:ctrlPr>
                                <a:rPr lang="en-US" altLang="zh-CN" sz="2400" b="1" i="1">
                                  <a:latin typeface="Cambria Math" panose="02040503050406030204" pitchFamily="18" charset="0"/>
                                </a:rPr>
                              </m:ctrlPr>
                            </m:eqArrPr>
                            <m:e>
                              <m:r>
                                <a:rPr lang="en-US" altLang="zh-CN" sz="2400" b="1" i="1">
                                  <a:latin typeface="Cambria Math" panose="02040503050406030204" pitchFamily="18" charset="0"/>
                                </a:rPr>
                                <m:t>𝟏</m:t>
                              </m:r>
                            </m:e>
                            <m:e>
                              <m:r>
                                <m:rPr>
                                  <m:nor/>
                                </m:rPr>
                                <a:rPr lang="en-US" altLang="zh-CN" sz="2400" b="1" dirty="0"/>
                                <m:t> </m:t>
                              </m:r>
                            </m:e>
                          </m:eqArr>
                        </m:sub>
                      </m:sSub>
                    </m:oMath>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599928" y="4061126"/>
                  <a:ext cx="4635884" cy="495136"/>
                </a:xfrm>
                <a:prstGeom prst="rect">
                  <a:avLst/>
                </a:prstGeom>
                <a:blipFill>
                  <a:blip r:embed="rId7"/>
                  <a:stretch>
                    <a:fillRect l="-1971" t="-8642" b="-22222"/>
                  </a:stretch>
                </a:blipFill>
              </p:spPr>
              <p:txBody>
                <a:bodyPr/>
                <a:lstStyle/>
                <a:p>
                  <a:r>
                    <a:rPr lang="en-US">
                      <a:noFill/>
                    </a:rPr>
                    <a:t> </a:t>
                  </a:r>
                </a:p>
              </p:txBody>
            </p:sp>
          </mc:Fallback>
        </mc:AlternateContent>
      </p:grpSp>
      <p:sp>
        <p:nvSpPr>
          <p:cNvPr id="9" name="Textfeld 3"/>
          <p:cNvSpPr txBox="1"/>
          <p:nvPr/>
        </p:nvSpPr>
        <p:spPr>
          <a:xfrm>
            <a:off x="5948098" y="3742259"/>
            <a:ext cx="638611" cy="584775"/>
          </a:xfrm>
          <a:prstGeom prst="rect">
            <a:avLst/>
          </a:prstGeom>
          <a:noFill/>
          <a:ln>
            <a:solidFill>
              <a:schemeClr val="tx1"/>
            </a:solidFill>
          </a:ln>
        </p:spPr>
        <p:txBody>
          <a:bodyPr wrap="square" rtlCol="0">
            <a:spAutoFit/>
          </a:bodyPr>
          <a:lstStyle/>
          <a:p>
            <a:r>
              <a:rPr lang="de-DE" sz="3200" i="1" dirty="0">
                <a:latin typeface="Times New Roman" panose="02020603050405020304" pitchFamily="18" charset="0"/>
                <a:cs typeface="Times New Roman" panose="02020603050405020304" pitchFamily="18" charset="0"/>
              </a:rPr>
              <a:t>D</a:t>
            </a:r>
            <a:endParaRPr lang="de-DE" sz="3200" i="1" baseline="-25000" dirty="0">
              <a:latin typeface="Times New Roman" panose="02020603050405020304" pitchFamily="18" charset="0"/>
              <a:cs typeface="Times New Roman" panose="02020603050405020304" pitchFamily="18" charset="0"/>
            </a:endParaRPr>
          </a:p>
        </p:txBody>
      </p:sp>
      <p:sp>
        <p:nvSpPr>
          <p:cNvPr id="10" name="Textfeld 4"/>
          <p:cNvSpPr txBox="1"/>
          <p:nvPr/>
        </p:nvSpPr>
        <p:spPr>
          <a:xfrm>
            <a:off x="5446852" y="4778629"/>
            <a:ext cx="638611" cy="584775"/>
          </a:xfrm>
          <a:prstGeom prst="rect">
            <a:avLst/>
          </a:prstGeom>
          <a:noFill/>
          <a:ln>
            <a:solidFill>
              <a:schemeClr val="tx1"/>
            </a:solidFill>
          </a:ln>
        </p:spPr>
        <p:txBody>
          <a:bodyPr wrap="square" rtlCol="0">
            <a:spAutoFit/>
          </a:bodyPr>
          <a:lstStyle/>
          <a:p>
            <a:r>
              <a:rPr lang="de-DE" sz="3200" i="1" dirty="0" smtClean="0">
                <a:latin typeface="Times New Roman" panose="02020603050405020304" pitchFamily="18" charset="0"/>
                <a:cs typeface="Times New Roman" panose="02020603050405020304" pitchFamily="18" charset="0"/>
              </a:rPr>
              <a:t>G</a:t>
            </a:r>
            <a:endParaRPr lang="de-DE" sz="3200" i="1" baseline="-25000" dirty="0">
              <a:latin typeface="Times New Roman" panose="02020603050405020304" pitchFamily="18" charset="0"/>
              <a:cs typeface="Times New Roman" panose="02020603050405020304" pitchFamily="18" charset="0"/>
            </a:endParaRPr>
          </a:p>
        </p:txBody>
      </p:sp>
      <p:sp>
        <p:nvSpPr>
          <p:cNvPr id="11" name="Textfeld 5"/>
          <p:cNvSpPr txBox="1"/>
          <p:nvPr/>
        </p:nvSpPr>
        <p:spPr>
          <a:xfrm>
            <a:off x="6412162" y="4778629"/>
            <a:ext cx="591997" cy="584775"/>
          </a:xfrm>
          <a:prstGeom prst="rect">
            <a:avLst/>
          </a:prstGeom>
          <a:noFill/>
          <a:ln>
            <a:solidFill>
              <a:schemeClr val="tx1"/>
            </a:solidFill>
          </a:ln>
        </p:spPr>
        <p:txBody>
          <a:bodyPr wrap="square" rtlCol="0">
            <a:spAutoFit/>
          </a:bodyPr>
          <a:lstStyle/>
          <a:p>
            <a:r>
              <a:rPr lang="de-DE" sz="3200" i="1" dirty="0" smtClean="0">
                <a:latin typeface="Times New Roman" panose="02020603050405020304" pitchFamily="18" charset="0"/>
                <a:cs typeface="Times New Roman" panose="02020603050405020304" pitchFamily="18" charset="0"/>
              </a:rPr>
              <a:t>B</a:t>
            </a:r>
            <a:endParaRPr lang="de-DE" sz="3200" i="1" baseline="-25000" dirty="0">
              <a:latin typeface="Times New Roman" panose="02020603050405020304" pitchFamily="18" charset="0"/>
              <a:cs typeface="Times New Roman" panose="02020603050405020304" pitchFamily="18" charset="0"/>
            </a:endParaRPr>
          </a:p>
        </p:txBody>
      </p:sp>
      <p:sp>
        <p:nvSpPr>
          <p:cNvPr id="12" name="Textfeld 8"/>
          <p:cNvSpPr txBox="1"/>
          <p:nvPr/>
        </p:nvSpPr>
        <p:spPr>
          <a:xfrm>
            <a:off x="6708160" y="3954157"/>
            <a:ext cx="833808" cy="523220"/>
          </a:xfrm>
          <a:prstGeom prst="rect">
            <a:avLst/>
          </a:prstGeom>
          <a:noFill/>
          <a:ln>
            <a:noFill/>
          </a:ln>
        </p:spPr>
        <p:txBody>
          <a:bodyPr wrap="square" rtlCol="0">
            <a:spAutoFit/>
          </a:bodyPr>
          <a:lstStyle/>
          <a:p>
            <a:r>
              <a:rPr lang="de-DE" sz="2800" i="1" dirty="0" err="1" smtClean="0">
                <a:latin typeface="Times New Roman" panose="02020603050405020304" pitchFamily="18" charset="0"/>
                <a:cs typeface="Times New Roman" panose="02020603050405020304" pitchFamily="18" charset="0"/>
              </a:rPr>
              <a:t>f</a:t>
            </a:r>
            <a:r>
              <a:rPr lang="de-DE" sz="2800" i="1" baseline="-25000" dirty="0" err="1" smtClean="0">
                <a:latin typeface="Times New Roman" panose="02020603050405020304" pitchFamily="18" charset="0"/>
                <a:cs typeface="Times New Roman" panose="02020603050405020304" pitchFamily="18" charset="0"/>
              </a:rPr>
              <a:t>d</a:t>
            </a:r>
            <a:r>
              <a:rPr lang="de-DE" sz="2800" i="1" dirty="0" smtClean="0">
                <a:latin typeface="Times New Roman" panose="02020603050405020304" pitchFamily="18" charset="0"/>
                <a:cs typeface="Times New Roman" panose="02020603050405020304" pitchFamily="18" charset="0"/>
              </a:rPr>
              <a:t>(n)</a:t>
            </a:r>
            <a:endParaRPr lang="de-DE" sz="2800" i="1" baseline="-25000" dirty="0">
              <a:latin typeface="Times New Roman" panose="02020603050405020304" pitchFamily="18" charset="0"/>
              <a:cs typeface="Times New Roman" panose="02020603050405020304" pitchFamily="18" charset="0"/>
            </a:endParaRPr>
          </a:p>
        </p:txBody>
      </p:sp>
      <p:sp>
        <p:nvSpPr>
          <p:cNvPr id="13" name="Textfeld 9"/>
          <p:cNvSpPr txBox="1"/>
          <p:nvPr/>
        </p:nvSpPr>
        <p:spPr>
          <a:xfrm>
            <a:off x="4515498" y="5361713"/>
            <a:ext cx="1140590" cy="523220"/>
          </a:xfrm>
          <a:prstGeom prst="rect">
            <a:avLst/>
          </a:prstGeom>
          <a:noFill/>
          <a:ln>
            <a:noFill/>
          </a:ln>
        </p:spPr>
        <p:txBody>
          <a:bodyPr wrap="square" rtlCol="0">
            <a:spAutoFit/>
          </a:bodyPr>
          <a:lstStyle/>
          <a:p>
            <a:r>
              <a:rPr lang="de-DE" sz="2800" i="1" dirty="0" err="1" smtClean="0">
                <a:latin typeface="Times New Roman" panose="02020603050405020304" pitchFamily="18" charset="0"/>
                <a:cs typeface="Times New Roman" panose="02020603050405020304" pitchFamily="18" charset="0"/>
              </a:rPr>
              <a:t>f</a:t>
            </a:r>
            <a:r>
              <a:rPr lang="de-DE" sz="2800" i="1" baseline="-25000" dirty="0" err="1" smtClean="0">
                <a:latin typeface="Times New Roman" panose="02020603050405020304" pitchFamily="18" charset="0"/>
                <a:cs typeface="Times New Roman" panose="02020603050405020304" pitchFamily="18" charset="0"/>
              </a:rPr>
              <a:t>l</a:t>
            </a:r>
            <a:r>
              <a:rPr lang="de-DE" sz="2800" i="1" dirty="0" smtClean="0">
                <a:latin typeface="Times New Roman" panose="02020603050405020304" pitchFamily="18" charset="0"/>
                <a:cs typeface="Times New Roman" panose="02020603050405020304" pitchFamily="18" charset="0"/>
              </a:rPr>
              <a:t>(</a:t>
            </a:r>
            <a:r>
              <a:rPr lang="de-DE" sz="2800" i="1" dirty="0" err="1" smtClean="0">
                <a:latin typeface="Times New Roman" panose="02020603050405020304" pitchFamily="18" charset="0"/>
                <a:cs typeface="Times New Roman" panose="02020603050405020304" pitchFamily="18" charset="0"/>
              </a:rPr>
              <a:t>n,g</a:t>
            </a:r>
            <a:r>
              <a:rPr lang="de-DE" sz="2800" i="1" dirty="0" smtClean="0">
                <a:latin typeface="Times New Roman" panose="02020603050405020304" pitchFamily="18" charset="0"/>
                <a:cs typeface="Times New Roman" panose="02020603050405020304" pitchFamily="18" charset="0"/>
              </a:rPr>
              <a:t>)</a:t>
            </a:r>
            <a:endParaRPr lang="de-DE" sz="2800" i="1" baseline="-25000" dirty="0">
              <a:latin typeface="Times New Roman" panose="02020603050405020304" pitchFamily="18" charset="0"/>
              <a:cs typeface="Times New Roman" panose="02020603050405020304" pitchFamily="18" charset="0"/>
            </a:endParaRPr>
          </a:p>
        </p:txBody>
      </p:sp>
      <p:sp>
        <p:nvSpPr>
          <p:cNvPr id="14" name="Textfeld 10"/>
          <p:cNvSpPr txBox="1"/>
          <p:nvPr/>
        </p:nvSpPr>
        <p:spPr>
          <a:xfrm>
            <a:off x="7148917" y="5292581"/>
            <a:ext cx="1188857" cy="523220"/>
          </a:xfrm>
          <a:prstGeom prst="rect">
            <a:avLst/>
          </a:prstGeom>
          <a:noFill/>
          <a:ln>
            <a:noFill/>
          </a:ln>
        </p:spPr>
        <p:txBody>
          <a:bodyPr wrap="square" rtlCol="0">
            <a:spAutoFit/>
          </a:bodyPr>
          <a:lstStyle/>
          <a:p>
            <a:r>
              <a:rPr lang="de-DE" sz="2800" i="1" dirty="0" err="1" smtClean="0">
                <a:latin typeface="Times New Roman" panose="02020603050405020304" pitchFamily="18" charset="0"/>
                <a:cs typeface="Times New Roman" panose="02020603050405020304" pitchFamily="18" charset="0"/>
              </a:rPr>
              <a:t>f</a:t>
            </a:r>
            <a:r>
              <a:rPr lang="de-DE" sz="2800" i="1" baseline="-25000" dirty="0" err="1" smtClean="0">
                <a:latin typeface="Times New Roman" panose="02020603050405020304" pitchFamily="18" charset="0"/>
                <a:cs typeface="Times New Roman" panose="02020603050405020304" pitchFamily="18" charset="0"/>
              </a:rPr>
              <a:t>a</a:t>
            </a:r>
            <a:r>
              <a:rPr lang="de-DE" sz="2800" i="1" dirty="0" smtClean="0">
                <a:latin typeface="Times New Roman" panose="02020603050405020304" pitchFamily="18" charset="0"/>
                <a:cs typeface="Times New Roman" panose="02020603050405020304" pitchFamily="18" charset="0"/>
              </a:rPr>
              <a:t>(</a:t>
            </a:r>
            <a:r>
              <a:rPr lang="de-DE" sz="2800" i="1" dirty="0" err="1" smtClean="0">
                <a:latin typeface="Times New Roman" panose="02020603050405020304" pitchFamily="18" charset="0"/>
                <a:cs typeface="Times New Roman" panose="02020603050405020304" pitchFamily="18" charset="0"/>
              </a:rPr>
              <a:t>n,b</a:t>
            </a:r>
            <a:r>
              <a:rPr lang="de-DE" sz="2800" i="1" dirty="0" smtClean="0">
                <a:latin typeface="Times New Roman" panose="02020603050405020304" pitchFamily="18" charset="0"/>
                <a:cs typeface="Times New Roman" panose="02020603050405020304" pitchFamily="18" charset="0"/>
              </a:rPr>
              <a:t>)</a:t>
            </a:r>
            <a:endParaRPr lang="de-DE" sz="2800" i="1" baseline="-25000" dirty="0">
              <a:latin typeface="Times New Roman" panose="02020603050405020304" pitchFamily="18" charset="0"/>
              <a:cs typeface="Times New Roman" panose="02020603050405020304" pitchFamily="18" charset="0"/>
            </a:endParaRPr>
          </a:p>
        </p:txBody>
      </p:sp>
      <p:cxnSp>
        <p:nvCxnSpPr>
          <p:cNvPr id="15" name="Gerader Verbinder 13"/>
          <p:cNvCxnSpPr>
            <a:stCxn id="9" idx="2"/>
            <a:endCxn id="10" idx="0"/>
          </p:cNvCxnSpPr>
          <p:nvPr/>
        </p:nvCxnSpPr>
        <p:spPr>
          <a:xfrm flipH="1">
            <a:off x="5766158" y="4327034"/>
            <a:ext cx="501246" cy="45159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Gerader Verbinder 15"/>
          <p:cNvCxnSpPr>
            <a:stCxn id="9" idx="2"/>
            <a:endCxn id="11" idx="0"/>
          </p:cNvCxnSpPr>
          <p:nvPr/>
        </p:nvCxnSpPr>
        <p:spPr>
          <a:xfrm>
            <a:off x="6267404" y="4327034"/>
            <a:ext cx="440757" cy="45159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275760" y="1401294"/>
            <a:ext cx="4570618" cy="1852440"/>
            <a:chOff x="7010122" y="4097229"/>
            <a:chExt cx="4570618" cy="1852440"/>
          </a:xfrm>
        </p:grpSpPr>
        <mc:AlternateContent xmlns:mc="http://schemas.openxmlformats.org/markup-compatibility/2006" xmlns:a14="http://schemas.microsoft.com/office/drawing/2010/main">
          <mc:Choice Requires="a14">
            <p:sp>
              <p:nvSpPr>
                <p:cNvPr id="18" name="Rectangle 17"/>
                <p:cNvSpPr/>
                <p:nvPr/>
              </p:nvSpPr>
              <p:spPr>
                <a:xfrm>
                  <a:off x="7010122" y="4097229"/>
                  <a:ext cx="1935594" cy="495136"/>
                </a:xfrm>
                <a:prstGeom prst="rect">
                  <a:avLst/>
                </a:prstGeom>
              </p:spPr>
              <p:txBody>
                <a:bodyPr wrap="none">
                  <a:spAutoFit/>
                </a:bodyPr>
                <a:lstStyle/>
                <a:p>
                  <a:r>
                    <a:rPr lang="en-US" altLang="zh-CN" sz="2400" b="1" dirty="0" smtClean="0"/>
                    <a:t>Nested </a:t>
                  </a:r>
                  <a:r>
                    <a:rPr lang="en-US" altLang="zh-CN" sz="2400" b="1" dirty="0" err="1" smtClean="0"/>
                    <a:t>tgd</a:t>
                  </a:r>
                  <a:r>
                    <a:rPr lang="en-US" altLang="zh-CN" sz="2400" b="1" dirty="0" smtClean="0"/>
                    <a:t> </a:t>
                  </a:r>
                  <a14:m>
                    <m:oMath xmlns:m="http://schemas.openxmlformats.org/officeDocument/2006/math">
                      <m:sSub>
                        <m:sSubPr>
                          <m:ctrlPr>
                            <a:rPr lang="en-US" altLang="zh-CN" sz="2400" b="1" i="1">
                              <a:latin typeface="Cambria Math" panose="02040503050406030204" pitchFamily="18" charset="0"/>
                            </a:rPr>
                          </m:ctrlPr>
                        </m:sSubPr>
                        <m:e>
                          <m:r>
                            <m:rPr>
                              <m:nor/>
                            </m:rPr>
                            <a:rPr lang="el-GR" altLang="zh-CN" sz="2400" b="1" dirty="0"/>
                            <m:t>λ</m:t>
                          </m:r>
                        </m:e>
                        <m:sub>
                          <m:eqArr>
                            <m:eqArrPr>
                              <m:ctrlPr>
                                <a:rPr lang="en-US" altLang="zh-CN" sz="2400" b="1" i="1">
                                  <a:latin typeface="Cambria Math" panose="02040503050406030204" pitchFamily="18" charset="0"/>
                                </a:rPr>
                              </m:ctrlPr>
                            </m:eqArrPr>
                            <m:e>
                              <m:r>
                                <a:rPr lang="en-US" altLang="zh-CN" sz="2400" b="1" i="1">
                                  <a:latin typeface="Cambria Math" panose="02040503050406030204" pitchFamily="18" charset="0"/>
                                </a:rPr>
                                <m:t>𝟏</m:t>
                              </m:r>
                            </m:e>
                            <m:e>
                              <m:r>
                                <m:rPr>
                                  <m:nor/>
                                </m:rPr>
                                <a:rPr lang="en-US" altLang="zh-CN" sz="2400" b="1" dirty="0"/>
                                <m:t> </m:t>
                              </m:r>
                            </m:e>
                          </m:eqArr>
                        </m:sub>
                      </m:sSub>
                    </m:oMath>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010122" y="4097229"/>
                  <a:ext cx="1935594" cy="495136"/>
                </a:xfrm>
                <a:prstGeom prst="rect">
                  <a:avLst/>
                </a:prstGeom>
                <a:blipFill>
                  <a:blip r:embed="rId10"/>
                  <a:stretch>
                    <a:fillRect l="-4717" t="-8537" b="-20732"/>
                  </a:stretch>
                </a:blipFill>
              </p:spPr>
              <p:txBody>
                <a:bodyPr/>
                <a:lstStyle/>
                <a:p>
                  <a:r>
                    <a:rPr lang="en-US">
                      <a:noFill/>
                    </a:rPr>
                    <a:t> </a:t>
                  </a:r>
                </a:p>
              </p:txBody>
            </p:sp>
          </mc:Fallback>
        </mc:AlternateContent>
        <p:pic>
          <p:nvPicPr>
            <p:cNvPr id="19" name="Picture 18"/>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7317121" y="4922621"/>
              <a:ext cx="4263619" cy="1027048"/>
            </a:xfrm>
            <a:prstGeom prst="rect">
              <a:avLst/>
            </a:prstGeom>
          </p:spPr>
        </p:pic>
      </p:grpSp>
      <p:pic>
        <p:nvPicPr>
          <p:cNvPr id="20" name="Content Placeholder 7"/>
          <p:cNvPicPr>
            <a:picLocks noChangeAspect="1"/>
          </p:cNvPicPr>
          <p:nvPr/>
        </p:nvPicPr>
        <p:blipFill>
          <a:blip r:embed="rId12"/>
          <a:stretch>
            <a:fillRect/>
          </a:stretch>
        </p:blipFill>
        <p:spPr>
          <a:xfrm>
            <a:off x="6224712" y="2481708"/>
            <a:ext cx="786452" cy="707197"/>
          </a:xfrm>
          <a:prstGeom prst="rect">
            <a:avLst/>
          </a:prstGeom>
        </p:spPr>
      </p:pic>
    </p:spTree>
    <p:extLst>
      <p:ext uri="{BB962C8B-B14F-4D97-AF65-F5344CB8AC3E}">
        <p14:creationId xmlns:p14="http://schemas.microsoft.com/office/powerpoint/2010/main" val="3458948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805" y="3155829"/>
            <a:ext cx="6873195" cy="3065844"/>
          </a:xfrm>
          <a:prstGeom prst="rect">
            <a:avLst/>
          </a:prstGeom>
        </p:spPr>
      </p:pic>
      <p:sp>
        <p:nvSpPr>
          <p:cNvPr id="2" name="Title 1"/>
          <p:cNvSpPr>
            <a:spLocks noGrp="1"/>
          </p:cNvSpPr>
          <p:nvPr>
            <p:ph type="title"/>
          </p:nvPr>
        </p:nvSpPr>
        <p:spPr/>
        <p:txBody>
          <a:bodyPr/>
          <a:lstStyle/>
          <a:p>
            <a:r>
              <a:rPr lang="en-US" altLang="zh-CN" dirty="0"/>
              <a:t>Background: Data Lakes</a:t>
            </a:r>
            <a:endParaRPr lang="en-US" dirty="0"/>
          </a:p>
        </p:txBody>
      </p:sp>
      <p:sp>
        <p:nvSpPr>
          <p:cNvPr id="3" name="Content Placeholder 2"/>
          <p:cNvSpPr>
            <a:spLocks noGrp="1"/>
          </p:cNvSpPr>
          <p:nvPr>
            <p:ph idx="1"/>
          </p:nvPr>
        </p:nvSpPr>
        <p:spPr>
          <a:xfrm>
            <a:off x="359228" y="1777565"/>
            <a:ext cx="9319609" cy="4053892"/>
          </a:xfrm>
        </p:spPr>
        <p:txBody>
          <a:bodyPr>
            <a:normAutofit/>
          </a:bodyPr>
          <a:lstStyle/>
          <a:p>
            <a:pPr marL="0" indent="0">
              <a:buNone/>
            </a:pPr>
            <a:r>
              <a:rPr lang="en-US" sz="1600" b="1" dirty="0"/>
              <a:t>Data Lake as a black </a:t>
            </a:r>
            <a:r>
              <a:rPr lang="en-US" sz="1600" b="1" dirty="0" smtClean="0"/>
              <a:t>box</a:t>
            </a:r>
          </a:p>
          <a:p>
            <a:r>
              <a:rPr lang="en-US" sz="1600" b="1" dirty="0" smtClean="0"/>
              <a:t>Big </a:t>
            </a:r>
            <a:r>
              <a:rPr lang="en-US" sz="1600" b="1" dirty="0"/>
              <a:t>Data repositories </a:t>
            </a:r>
            <a:r>
              <a:rPr lang="en-US" sz="1600" dirty="0"/>
              <a:t>supporting </a:t>
            </a:r>
            <a:r>
              <a:rPr lang="en-US" sz="1600" b="1" i="1" dirty="0">
                <a:solidFill>
                  <a:srgbClr val="006DB6"/>
                </a:solidFill>
              </a:rPr>
              <a:t>multiple sources</a:t>
            </a:r>
            <a:endParaRPr lang="en-US" sz="1600" dirty="0"/>
          </a:p>
          <a:p>
            <a:r>
              <a:rPr lang="de-DE" sz="1600" dirty="0"/>
              <a:t>Heterogeneous</a:t>
            </a:r>
            <a:r>
              <a:rPr lang="en-US" sz="1600" dirty="0"/>
              <a:t> data ingestion in </a:t>
            </a:r>
            <a:r>
              <a:rPr lang="en-US" sz="1600" b="1" i="1" dirty="0">
                <a:solidFill>
                  <a:srgbClr val="006DB6"/>
                </a:solidFill>
              </a:rPr>
              <a:t>original</a:t>
            </a:r>
            <a:r>
              <a:rPr lang="en-US" sz="1600" dirty="0">
                <a:latin typeface="Arial" charset="0"/>
              </a:rPr>
              <a:t> structures</a:t>
            </a:r>
            <a:r>
              <a:rPr lang="en-US" sz="1600" dirty="0"/>
              <a:t> (Load-As-Is)</a:t>
            </a:r>
          </a:p>
          <a:p>
            <a:r>
              <a:rPr lang="en-US" sz="1600" b="1" i="1" dirty="0">
                <a:solidFill>
                  <a:srgbClr val="006DB6"/>
                </a:solidFill>
              </a:rPr>
              <a:t>Heterogeneous, hybrid </a:t>
            </a:r>
            <a:r>
              <a:rPr lang="en-US" sz="1600" dirty="0"/>
              <a:t>data store </a:t>
            </a:r>
          </a:p>
          <a:p>
            <a:r>
              <a:rPr lang="en-US" sz="1600" dirty="0"/>
              <a:t>Described by </a:t>
            </a:r>
            <a:r>
              <a:rPr lang="en-US" sz="1600" b="1" i="1" dirty="0">
                <a:solidFill>
                  <a:srgbClr val="006DB6"/>
                </a:solidFill>
              </a:rPr>
              <a:t>metadata</a:t>
            </a:r>
            <a:endParaRPr lang="en-US" sz="1600" dirty="0"/>
          </a:p>
          <a:p>
            <a:r>
              <a:rPr lang="en-US" altLang="zh-CN" sz="1600" dirty="0"/>
              <a:t>S</a:t>
            </a:r>
            <a:r>
              <a:rPr lang="en-US" sz="1600" dirty="0"/>
              <a:t>chema-</a:t>
            </a:r>
            <a:r>
              <a:rPr lang="en-US" sz="1600" b="1" i="1" dirty="0">
                <a:solidFill>
                  <a:srgbClr val="006DB6"/>
                </a:solidFill>
              </a:rPr>
              <a:t>on-read</a:t>
            </a:r>
          </a:p>
          <a:p>
            <a:r>
              <a:rPr lang="en-US" sz="1600" dirty="0"/>
              <a:t>Provide data </a:t>
            </a:r>
            <a:r>
              <a:rPr lang="en-US" sz="1600" b="1" i="1" dirty="0">
                <a:solidFill>
                  <a:srgbClr val="006DB6"/>
                </a:solidFill>
              </a:rPr>
              <a:t>integration, transformation, and cleaning</a:t>
            </a:r>
          </a:p>
          <a:p>
            <a:r>
              <a:rPr lang="en-US" sz="1600" dirty="0"/>
              <a:t>Interfaces to </a:t>
            </a:r>
            <a:r>
              <a:rPr lang="en-US" sz="1600" b="1" i="1" dirty="0">
                <a:solidFill>
                  <a:srgbClr val="006DB6"/>
                </a:solidFill>
              </a:rPr>
              <a:t>explore</a:t>
            </a:r>
            <a:r>
              <a:rPr lang="en-US" sz="1600" dirty="0"/>
              <a:t> and to </a:t>
            </a:r>
            <a:r>
              <a:rPr lang="en-US" sz="1600" b="1" i="1" dirty="0">
                <a:solidFill>
                  <a:srgbClr val="006DB6"/>
                </a:solidFill>
              </a:rPr>
              <a:t>query</a:t>
            </a:r>
            <a:r>
              <a:rPr lang="en-US" sz="1600" dirty="0"/>
              <a:t> data and </a:t>
            </a:r>
            <a:r>
              <a:rPr lang="en-US" sz="1600" dirty="0">
                <a:latin typeface="Arial" charset="0"/>
              </a:rPr>
              <a:t>metadata</a:t>
            </a:r>
            <a:endParaRPr lang="en-US" sz="1600" dirty="0"/>
          </a:p>
        </p:txBody>
      </p:sp>
    </p:spTree>
    <p:extLst>
      <p:ext uri="{BB962C8B-B14F-4D97-AF65-F5344CB8AC3E}">
        <p14:creationId xmlns:p14="http://schemas.microsoft.com/office/powerpoint/2010/main" val="1172931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How to get data into the data lake?</a:t>
            </a:r>
            <a:endParaRPr lang="en-US" dirty="0"/>
          </a:p>
        </p:txBody>
      </p:sp>
      <p:sp>
        <p:nvSpPr>
          <p:cNvPr id="3" name="Content Placeholder 2"/>
          <p:cNvSpPr>
            <a:spLocks noGrp="1"/>
          </p:cNvSpPr>
          <p:nvPr>
            <p:ph idx="1"/>
          </p:nvPr>
        </p:nvSpPr>
        <p:spPr>
          <a:xfrm>
            <a:off x="359229" y="1881187"/>
            <a:ext cx="9370600" cy="4976813"/>
          </a:xfrm>
        </p:spPr>
        <p:txBody>
          <a:bodyPr/>
          <a:lstStyle/>
          <a:p>
            <a:pPr marL="0" indent="0">
              <a:buNone/>
            </a:pPr>
            <a:r>
              <a:rPr lang="en-US" dirty="0" smtClean="0"/>
              <a:t>Constance [</a:t>
            </a:r>
            <a:r>
              <a:rPr lang="en-US" dirty="0">
                <a:solidFill>
                  <a:sysClr val="windowText" lastClr="000000">
                    <a:lumMod val="75000"/>
                    <a:lumOff val="25000"/>
                  </a:sysClr>
                </a:solidFill>
                <a:latin typeface="Calibri" panose="020F0502020204030204"/>
              </a:rPr>
              <a:t>Hai et al., </a:t>
            </a:r>
            <a:r>
              <a:rPr lang="en-US" dirty="0" smtClean="0">
                <a:solidFill>
                  <a:sysClr val="windowText" lastClr="000000">
                    <a:lumMod val="75000"/>
                    <a:lumOff val="25000"/>
                  </a:sysClr>
                </a:solidFill>
                <a:latin typeface="Calibri" panose="020F0502020204030204"/>
              </a:rPr>
              <a:t>2016</a:t>
            </a:r>
            <a:r>
              <a:rPr lang="en-US" dirty="0"/>
              <a:t>;</a:t>
            </a:r>
            <a:r>
              <a:rPr lang="en-US" dirty="0" smtClean="0"/>
              <a:t> </a:t>
            </a:r>
            <a:r>
              <a:rPr lang="en-US" dirty="0" smtClean="0">
                <a:solidFill>
                  <a:sysClr val="windowText" lastClr="000000">
                    <a:lumMod val="75000"/>
                    <a:lumOff val="25000"/>
                  </a:sysClr>
                </a:solidFill>
                <a:latin typeface="Calibri" panose="020F0502020204030204"/>
              </a:rPr>
              <a:t>Hai </a:t>
            </a:r>
            <a:r>
              <a:rPr lang="en-US" dirty="0">
                <a:solidFill>
                  <a:sysClr val="windowText" lastClr="000000">
                    <a:lumMod val="75000"/>
                    <a:lumOff val="25000"/>
                  </a:sysClr>
                </a:solidFill>
                <a:latin typeface="Calibri" panose="020F0502020204030204"/>
              </a:rPr>
              <a:t>et al., </a:t>
            </a:r>
            <a:r>
              <a:rPr lang="en-US" dirty="0" smtClean="0">
                <a:solidFill>
                  <a:sysClr val="windowText" lastClr="000000">
                    <a:lumMod val="75000"/>
                    <a:lumOff val="25000"/>
                  </a:sysClr>
                </a:solidFill>
                <a:latin typeface="Calibri" panose="020F0502020204030204"/>
              </a:rPr>
              <a:t>2018a]</a:t>
            </a:r>
            <a:endParaRPr lang="en-US" dirty="0"/>
          </a:p>
          <a:p>
            <a:r>
              <a:rPr lang="en-US" dirty="0"/>
              <a:t>Ingest </a:t>
            </a:r>
            <a:r>
              <a:rPr lang="de-DE" dirty="0"/>
              <a:t>heterogeneous </a:t>
            </a:r>
            <a:r>
              <a:rPr lang="en-US" dirty="0"/>
              <a:t>data</a:t>
            </a:r>
          </a:p>
          <a:p>
            <a:r>
              <a:rPr lang="en-US" dirty="0"/>
              <a:t>Data stored in RDBMS </a:t>
            </a:r>
            <a:r>
              <a:rPr lang="en-US" altLang="zh-CN" dirty="0"/>
              <a:t>&amp; </a:t>
            </a:r>
            <a:r>
              <a:rPr lang="en-US" altLang="zh-CN" dirty="0" smtClean="0"/>
              <a:t>NoSQL</a:t>
            </a:r>
          </a:p>
          <a:p>
            <a:r>
              <a:rPr lang="en-US" dirty="0" smtClean="0"/>
              <a:t>Data </a:t>
            </a:r>
            <a:r>
              <a:rPr lang="en-US" altLang="zh-CN" dirty="0" smtClean="0"/>
              <a:t>Connectors based on Spark</a:t>
            </a:r>
          </a:p>
          <a:p>
            <a:pPr lvl="1"/>
            <a:r>
              <a:rPr lang="en-US" dirty="0" smtClean="0"/>
              <a:t>(built-in) </a:t>
            </a:r>
            <a:r>
              <a:rPr lang="en-US" dirty="0"/>
              <a:t>Java Database Connectivity (JDBC) </a:t>
            </a:r>
            <a:r>
              <a:rPr lang="en-US" dirty="0" smtClean="0"/>
              <a:t>interface</a:t>
            </a:r>
          </a:p>
          <a:p>
            <a:pPr lvl="1"/>
            <a:r>
              <a:rPr lang="en-US" dirty="0" smtClean="0">
                <a:hlinkClick r:id="rId2"/>
              </a:rPr>
              <a:t>Spark-MongoDB-Connector</a:t>
            </a:r>
            <a:endParaRPr lang="en-US" dirty="0" smtClean="0"/>
          </a:p>
          <a:p>
            <a:pPr lvl="1"/>
            <a:r>
              <a:rPr lang="en-US" dirty="0">
                <a:hlinkClick r:id="rId3"/>
              </a:rPr>
              <a:t>Spark-Neo4j-Connector</a:t>
            </a:r>
            <a:endParaRPr lang="en-US" dirty="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3974" y="1401294"/>
            <a:ext cx="3731709" cy="4688558"/>
          </a:xfrm>
          <a:prstGeom prst="rect">
            <a:avLst/>
          </a:prstGeom>
        </p:spPr>
      </p:pic>
      <p:pic>
        <p:nvPicPr>
          <p:cNvPr id="6" name="Picture 5"/>
          <p:cNvPicPr>
            <a:picLocks noChangeAspect="1"/>
          </p:cNvPicPr>
          <p:nvPr/>
        </p:nvPicPr>
        <p:blipFill>
          <a:blip r:embed="rId5"/>
          <a:stretch>
            <a:fillRect/>
          </a:stretch>
        </p:blipFill>
        <p:spPr>
          <a:xfrm>
            <a:off x="6335856" y="5283757"/>
            <a:ext cx="1528118" cy="793446"/>
          </a:xfrm>
          <a:prstGeom prst="rect">
            <a:avLst/>
          </a:prstGeom>
        </p:spPr>
      </p:pic>
    </p:spTree>
    <p:extLst>
      <p:ext uri="{BB962C8B-B14F-4D97-AF65-F5344CB8AC3E}">
        <p14:creationId xmlns:p14="http://schemas.microsoft.com/office/powerpoint/2010/main" val="355299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Our Approach: Algorithms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r>
              <a:rPr lang="de-DE" smtClean="0"/>
              <a:t>VLDB  2019</a:t>
            </a:r>
            <a:endParaRPr lang="de-DE"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23</a:t>
            </a:fld>
            <a:endParaRPr lang="de-DE" dirty="0"/>
          </a:p>
        </p:txBody>
      </p:sp>
      <p:pic>
        <p:nvPicPr>
          <p:cNvPr id="6" name="Picture 5"/>
          <p:cNvPicPr>
            <a:picLocks noChangeAspect="1"/>
          </p:cNvPicPr>
          <p:nvPr/>
        </p:nvPicPr>
        <p:blipFill rotWithShape="1">
          <a:blip r:embed="rId2"/>
          <a:srcRect t="2190" b="3614"/>
          <a:stretch/>
        </p:blipFill>
        <p:spPr>
          <a:xfrm>
            <a:off x="616302" y="1378039"/>
            <a:ext cx="5578435" cy="4893972"/>
          </a:xfrm>
          <a:prstGeom prst="rect">
            <a:avLst/>
          </a:prstGeom>
        </p:spPr>
      </p:pic>
    </p:spTree>
    <p:extLst>
      <p:ext uri="{BB962C8B-B14F-4D97-AF65-F5344CB8AC3E}">
        <p14:creationId xmlns:p14="http://schemas.microsoft.com/office/powerpoint/2010/main" val="393043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Our Approach: Algorithms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r>
              <a:rPr lang="de-DE" smtClean="0"/>
              <a:t>VLDB  2019</a:t>
            </a:r>
            <a:endParaRPr lang="de-DE"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24</a:t>
            </a:fld>
            <a:endParaRPr lang="de-DE" dirty="0"/>
          </a:p>
        </p:txBody>
      </p:sp>
      <p:pic>
        <p:nvPicPr>
          <p:cNvPr id="6" name="Picture 5"/>
          <p:cNvPicPr>
            <a:picLocks noChangeAspect="1"/>
          </p:cNvPicPr>
          <p:nvPr/>
        </p:nvPicPr>
        <p:blipFill>
          <a:blip r:embed="rId2"/>
          <a:stretch>
            <a:fillRect/>
          </a:stretch>
        </p:blipFill>
        <p:spPr>
          <a:xfrm>
            <a:off x="653988" y="1217555"/>
            <a:ext cx="5443599" cy="5109636"/>
          </a:xfrm>
          <a:prstGeom prst="rect">
            <a:avLst/>
          </a:prstGeom>
        </p:spPr>
      </p:pic>
    </p:spTree>
    <p:extLst>
      <p:ext uri="{BB962C8B-B14F-4D97-AF65-F5344CB8AC3E}">
        <p14:creationId xmlns:p14="http://schemas.microsoft.com/office/powerpoint/2010/main" val="61932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Our Approach: Algorithms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r>
              <a:rPr lang="de-DE" smtClean="0"/>
              <a:t>VLDB  2019</a:t>
            </a:r>
            <a:endParaRPr lang="de-DE"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25</a:t>
            </a:fld>
            <a:endParaRPr lang="de-DE" dirty="0"/>
          </a:p>
        </p:txBody>
      </p:sp>
      <p:pic>
        <p:nvPicPr>
          <p:cNvPr id="6" name="Picture 5"/>
          <p:cNvPicPr>
            <a:picLocks noChangeAspect="1"/>
          </p:cNvPicPr>
          <p:nvPr/>
        </p:nvPicPr>
        <p:blipFill rotWithShape="1">
          <a:blip r:embed="rId2"/>
          <a:srcRect t="4182"/>
          <a:stretch/>
        </p:blipFill>
        <p:spPr>
          <a:xfrm>
            <a:off x="359229" y="1385648"/>
            <a:ext cx="7071881" cy="4959427"/>
          </a:xfrm>
          <a:prstGeom prst="rect">
            <a:avLst/>
          </a:prstGeom>
        </p:spPr>
      </p:pic>
    </p:spTree>
    <p:extLst>
      <p:ext uri="{BB962C8B-B14F-4D97-AF65-F5344CB8AC3E}">
        <p14:creationId xmlns:p14="http://schemas.microsoft.com/office/powerpoint/2010/main" val="124801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t>
            </a:r>
            <a:r>
              <a:rPr lang="en-US" altLang="zh-CN" dirty="0"/>
              <a:t>Approach: answering </a:t>
            </a:r>
            <a:r>
              <a:rPr lang="en-US" altLang="zh-CN" dirty="0" smtClean="0"/>
              <a:t>Q2</a:t>
            </a:r>
            <a:endParaRPr lang="en-US" dirty="0"/>
          </a:p>
        </p:txBody>
      </p:sp>
      <p:pic>
        <p:nvPicPr>
          <p:cNvPr id="7" name="Content Placeholder 6"/>
          <p:cNvPicPr>
            <a:picLocks noGrp="1" noChangeAspect="1"/>
          </p:cNvPicPr>
          <p:nvPr>
            <p:ph idx="1"/>
          </p:nvPr>
        </p:nvPicPr>
        <p:blipFill>
          <a:blip r:embed="rId2"/>
          <a:stretch>
            <a:fillRect/>
          </a:stretch>
        </p:blipFill>
        <p:spPr>
          <a:xfrm>
            <a:off x="359229" y="3028822"/>
            <a:ext cx="4581525" cy="2038350"/>
          </a:xfrm>
          <a:prstGeom prst="rect">
            <a:avLst/>
          </a:prstGeom>
        </p:spPr>
      </p:pic>
      <p:sp>
        <p:nvSpPr>
          <p:cNvPr id="4" name="Footer Placeholder 3"/>
          <p:cNvSpPr>
            <a:spLocks noGrp="1"/>
          </p:cNvSpPr>
          <p:nvPr>
            <p:ph type="ftr" sz="quarter" idx="3"/>
          </p:nvPr>
        </p:nvSpPr>
        <p:spPr/>
        <p:txBody>
          <a:bodyPr/>
          <a:lstStyle/>
          <a:p>
            <a:r>
              <a:rPr lang="de-DE" smtClean="0"/>
              <a:t>ER  2018</a:t>
            </a:r>
            <a:endParaRPr lang="de-DE"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26</a:t>
            </a:fld>
            <a:endParaRPr lang="de-DE" dirty="0"/>
          </a:p>
        </p:txBody>
      </p:sp>
      <p:pic>
        <p:nvPicPr>
          <p:cNvPr id="8" name="Picture 7"/>
          <p:cNvPicPr>
            <a:picLocks noChangeAspect="1"/>
          </p:cNvPicPr>
          <p:nvPr/>
        </p:nvPicPr>
        <p:blipFill>
          <a:blip r:embed="rId3"/>
          <a:stretch>
            <a:fillRect/>
          </a:stretch>
        </p:blipFill>
        <p:spPr>
          <a:xfrm>
            <a:off x="6005622" y="3295522"/>
            <a:ext cx="4619625" cy="752475"/>
          </a:xfrm>
          <a:prstGeom prst="rect">
            <a:avLst/>
          </a:prstGeom>
        </p:spPr>
      </p:pic>
      <p:sp>
        <p:nvSpPr>
          <p:cNvPr id="9" name="Content Placeholder 2"/>
          <p:cNvSpPr txBox="1">
            <a:spLocks/>
          </p:cNvSpPr>
          <p:nvPr/>
        </p:nvSpPr>
        <p:spPr>
          <a:xfrm>
            <a:off x="267264" y="1466591"/>
            <a:ext cx="8048171" cy="1562231"/>
          </a:xfrm>
          <a:prstGeom prst="rect">
            <a:avLst/>
          </a:prstGeom>
        </p:spPr>
        <p:txBody>
          <a:bodyPr vert="horz" lIns="0" tIns="45720" rIns="0" bIns="45720" rtlCol="0">
            <a:normAutofit/>
          </a:bodyPr>
          <a:lstStyle>
            <a:lvl1pPr marL="180000" indent="-1800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lang="de-DE"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zh-CN" sz="2400" dirty="0" smtClean="0"/>
              <a:t>An input plain SO </a:t>
            </a:r>
            <a:r>
              <a:rPr lang="en-US" altLang="zh-CN" sz="2400" dirty="0" err="1" smtClean="0"/>
              <a:t>tgd</a:t>
            </a:r>
            <a:r>
              <a:rPr lang="en-US" altLang="zh-CN" sz="2400" dirty="0" smtClean="0"/>
              <a:t> has equivalent nested tgds if:</a:t>
            </a:r>
          </a:p>
          <a:p>
            <a:pPr marL="0" indent="0">
              <a:buNone/>
            </a:pPr>
            <a:endParaRPr lang="en-US" sz="2400" dirty="0"/>
          </a:p>
        </p:txBody>
      </p:sp>
    </p:spTree>
    <p:extLst>
      <p:ext uri="{BB962C8B-B14F-4D97-AF65-F5344CB8AC3E}">
        <p14:creationId xmlns:p14="http://schemas.microsoft.com/office/powerpoint/2010/main" val="3960489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r>
              <a:rPr lang="de-DE" smtClean="0"/>
              <a:t>VLDB  2019</a:t>
            </a:r>
            <a:endParaRPr lang="de-DE"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27</a:t>
            </a:fld>
            <a:endParaRPr lang="de-DE" dirty="0"/>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540001" y="2540000"/>
            <a:ext cx="6986667" cy="1981867"/>
          </a:xfrm>
          <a:prstGeom prst="rect">
            <a:avLst/>
          </a:prstGeom>
        </p:spPr>
      </p:pic>
    </p:spTree>
    <p:extLst>
      <p:ext uri="{BB962C8B-B14F-4D97-AF65-F5344CB8AC3E}">
        <p14:creationId xmlns:p14="http://schemas.microsoft.com/office/powerpoint/2010/main" val="5851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r>
              <a:rPr lang="de-DE" smtClean="0"/>
              <a:t>VLDB  2019</a:t>
            </a:r>
            <a:endParaRPr lang="de-DE"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28</a:t>
            </a:fld>
            <a:endParaRPr lang="de-DE" dirty="0"/>
          </a:p>
        </p:txBody>
      </p:sp>
      <p:sp>
        <p:nvSpPr>
          <p:cNvPr id="6" name="Rectangle 5"/>
          <p:cNvSpPr/>
          <p:nvPr/>
        </p:nvSpPr>
        <p:spPr>
          <a:xfrm>
            <a:off x="1828940" y="1838182"/>
            <a:ext cx="2178996" cy="578955"/>
          </a:xfrm>
          <a:prstGeom prst="rect">
            <a:avLst/>
          </a:prstGeom>
          <a:solidFill>
            <a:schemeClr val="bg1">
              <a:lumMod val="95000"/>
            </a:schemeClr>
          </a:solidFill>
          <a:ln w="28575">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Nested </a:t>
            </a:r>
            <a:r>
              <a:rPr lang="en-US" b="1" dirty="0" err="1" smtClean="0">
                <a:solidFill>
                  <a:schemeClr val="tx1"/>
                </a:solidFill>
              </a:rPr>
              <a:t>Tgd</a:t>
            </a:r>
            <a:r>
              <a:rPr lang="en-US" b="1" dirty="0" smtClean="0">
                <a:solidFill>
                  <a:schemeClr val="tx1"/>
                </a:solidFill>
              </a:rPr>
              <a:t> Generator </a:t>
            </a:r>
            <a:endParaRPr lang="en-US" b="1" dirty="0">
              <a:solidFill>
                <a:schemeClr val="tx1"/>
              </a:solidFill>
            </a:endParaRPr>
          </a:p>
        </p:txBody>
      </p:sp>
      <mc:AlternateContent xmlns:mc="http://schemas.openxmlformats.org/markup-compatibility/2006" xmlns:a14="http://schemas.microsoft.com/office/drawing/2010/main">
        <mc:Choice Requires="a14">
          <p:sp>
            <p:nvSpPr>
              <p:cNvPr id="7" name="Oval 6"/>
              <p:cNvSpPr/>
              <p:nvPr/>
            </p:nvSpPr>
            <p:spPr>
              <a:xfrm>
                <a:off x="4170689" y="2369919"/>
                <a:ext cx="1741251" cy="924128"/>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Nested </a:t>
                </a:r>
                <a:r>
                  <a:rPr lang="en-US" dirty="0" err="1" smtClean="0"/>
                  <a:t>Tgd</a:t>
                </a:r>
                <a:r>
                  <a:rPr lang="en-US" dirty="0" smtClean="0"/>
                  <a:t> </a:t>
                </a:r>
                <a14:m>
                  <m:oMath xmlns:m="http://schemas.openxmlformats.org/officeDocument/2006/math">
                    <m:sSub>
                      <m:sSubPr>
                        <m:ctrlPr>
                          <a:rPr lang="en-US" altLang="zh-CN" sz="2000" b="1" i="1">
                            <a:latin typeface="Cambria Math" panose="02040503050406030204" pitchFamily="18" charset="0"/>
                          </a:rPr>
                        </m:ctrlPr>
                      </m:sSubPr>
                      <m:e>
                        <m:r>
                          <m:rPr>
                            <m:nor/>
                          </m:rPr>
                          <a:rPr lang="el-GR" altLang="zh-CN" sz="2000" b="1" dirty="0"/>
                          <m:t>λ</m:t>
                        </m:r>
                      </m:e>
                      <m:sub>
                        <m:eqArr>
                          <m:eqArrPr>
                            <m:ctrlPr>
                              <a:rPr lang="en-US" altLang="zh-CN" sz="2000" b="1" i="1">
                                <a:latin typeface="Cambria Math" panose="02040503050406030204" pitchFamily="18" charset="0"/>
                              </a:rPr>
                            </m:ctrlPr>
                          </m:eqArrPr>
                          <m:e/>
                          <m:e>
                            <m:r>
                              <m:rPr>
                                <m:nor/>
                              </m:rPr>
                              <a:rPr lang="en-US" altLang="zh-CN" sz="2000" b="1" dirty="0"/>
                              <m:t> </m:t>
                            </m:r>
                          </m:e>
                        </m:eqArr>
                      </m:sub>
                    </m:sSub>
                  </m:oMath>
                </a14:m>
                <a:endParaRPr lang="en-US" dirty="0"/>
              </a:p>
            </p:txBody>
          </p:sp>
        </mc:Choice>
        <mc:Fallback xmlns="">
          <p:sp>
            <p:nvSpPr>
              <p:cNvPr id="7" name="Oval 6"/>
              <p:cNvSpPr>
                <a:spLocks noRot="1" noChangeAspect="1" noMove="1" noResize="1" noEditPoints="1" noAdjustHandles="1" noChangeArrowheads="1" noChangeShapeType="1" noTextEdit="1"/>
              </p:cNvSpPr>
              <p:nvPr/>
            </p:nvSpPr>
            <p:spPr>
              <a:xfrm>
                <a:off x="4170689" y="2369919"/>
                <a:ext cx="1741251" cy="924128"/>
              </a:xfrm>
              <a:prstGeom prst="ellipse">
                <a:avLst/>
              </a:prstGeom>
              <a:blipFill>
                <a:blip r:embed="rId2"/>
                <a:stretch>
                  <a:fillRect/>
                </a:stretch>
              </a:blipFill>
              <a:ln w="38100"/>
            </p:spPr>
            <p:txBody>
              <a:bodyPr/>
              <a:lstStyle/>
              <a:p>
                <a:r>
                  <a:rPr lang="en-US">
                    <a:noFill/>
                  </a:rPr>
                  <a:t> </a:t>
                </a:r>
              </a:p>
            </p:txBody>
          </p:sp>
        </mc:Fallback>
      </mc:AlternateContent>
      <p:sp>
        <p:nvSpPr>
          <p:cNvPr id="8" name="Oval 7"/>
          <p:cNvSpPr/>
          <p:nvPr/>
        </p:nvSpPr>
        <p:spPr>
          <a:xfrm>
            <a:off x="7534453" y="2369919"/>
            <a:ext cx="2162784" cy="924128"/>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dirty="0"/>
              <a:t>(</a:t>
            </a:r>
            <a:r>
              <a:rPr lang="en-US" altLang="zh-CN" dirty="0" smtClean="0"/>
              <a:t>Transformed) </a:t>
            </a:r>
            <a:r>
              <a:rPr lang="en-US" dirty="0"/>
              <a:t>Plain SO </a:t>
            </a:r>
            <a:r>
              <a:rPr lang="en-US" dirty="0" err="1"/>
              <a:t>tgd</a:t>
            </a:r>
            <a:r>
              <a:rPr lang="en-US" dirty="0"/>
              <a:t> 𝝁</a:t>
            </a:r>
          </a:p>
        </p:txBody>
      </p:sp>
      <p:cxnSp>
        <p:nvCxnSpPr>
          <p:cNvPr id="9" name="Straight Arrow Connector 8"/>
          <p:cNvCxnSpPr>
            <a:stCxn id="7" idx="6"/>
            <a:endCxn id="8" idx="2"/>
          </p:cNvCxnSpPr>
          <p:nvPr/>
        </p:nvCxnSpPr>
        <p:spPr>
          <a:xfrm>
            <a:off x="5911940" y="2831983"/>
            <a:ext cx="1622513"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5472914" y="1990022"/>
            <a:ext cx="2759345" cy="430887"/>
          </a:xfrm>
          <a:prstGeom prst="rect">
            <a:avLst/>
          </a:prstGeom>
        </p:spPr>
        <p:txBody>
          <a:bodyPr wrap="none">
            <a:spAutoFit/>
          </a:bodyPr>
          <a:lstStyle/>
          <a:p>
            <a:r>
              <a:rPr lang="en-US" sz="2200" dirty="0">
                <a:solidFill>
                  <a:schemeClr val="tx1">
                    <a:lumMod val="75000"/>
                    <a:lumOff val="25000"/>
                  </a:schemeClr>
                </a:solidFill>
              </a:rPr>
              <a:t>Skolemiz</a:t>
            </a:r>
            <a:r>
              <a:rPr lang="en-US" altLang="zh-CN" sz="2200" dirty="0">
                <a:solidFill>
                  <a:schemeClr val="tx1">
                    <a:lumMod val="75000"/>
                    <a:lumOff val="25000"/>
                  </a:schemeClr>
                </a:solidFill>
              </a:rPr>
              <a:t>e + Normalize</a:t>
            </a:r>
            <a:endParaRPr lang="en-US" sz="2200" dirty="0">
              <a:solidFill>
                <a:schemeClr val="tx1">
                  <a:lumMod val="75000"/>
                  <a:lumOff val="25000"/>
                </a:schemeClr>
              </a:solidFill>
            </a:endParaRPr>
          </a:p>
        </p:txBody>
      </p:sp>
      <p:sp>
        <p:nvSpPr>
          <p:cNvPr id="11" name="Flowchart: Alternate Process 10"/>
          <p:cNvSpPr/>
          <p:nvPr/>
        </p:nvSpPr>
        <p:spPr>
          <a:xfrm>
            <a:off x="7526347" y="4199983"/>
            <a:ext cx="2178996" cy="843790"/>
          </a:xfrm>
          <a:prstGeom prst="flowChartAlternateProcess">
            <a:avLst/>
          </a:prstGeom>
          <a:solidFill>
            <a:schemeClr val="bg1">
              <a:lumMod val="95000"/>
            </a:schemeClr>
          </a:solidFill>
          <a:ln w="28575">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Our rewriting algorithm </a:t>
            </a:r>
          </a:p>
        </p:txBody>
      </p:sp>
      <p:cxnSp>
        <p:nvCxnSpPr>
          <p:cNvPr id="12" name="Straight Arrow Connector 11"/>
          <p:cNvCxnSpPr>
            <a:stCxn id="8" idx="4"/>
            <a:endCxn id="11" idx="0"/>
          </p:cNvCxnSpPr>
          <p:nvPr/>
        </p:nvCxnSpPr>
        <p:spPr>
          <a:xfrm>
            <a:off x="8615845" y="3294047"/>
            <a:ext cx="0" cy="905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3" name="Oval 12"/>
              <p:cNvSpPr/>
              <p:nvPr/>
            </p:nvSpPr>
            <p:spPr>
              <a:xfrm>
                <a:off x="4170689" y="4159814"/>
                <a:ext cx="1741251" cy="924128"/>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Nested </a:t>
                </a:r>
                <a:r>
                  <a:rPr lang="en-US" dirty="0" err="1" smtClean="0"/>
                  <a:t>Tgd</a:t>
                </a:r>
                <a:r>
                  <a:rPr lang="en-US" dirty="0" smtClean="0"/>
                  <a:t> </a:t>
                </a:r>
                <a14:m>
                  <m:oMath xmlns:m="http://schemas.openxmlformats.org/officeDocument/2006/math">
                    <m:sSub>
                      <m:sSubPr>
                        <m:ctrlPr>
                          <a:rPr lang="en-US" altLang="zh-CN" sz="2000" b="1" i="1">
                            <a:latin typeface="Cambria Math" panose="02040503050406030204" pitchFamily="18" charset="0"/>
                          </a:rPr>
                        </m:ctrlPr>
                      </m:sSubPr>
                      <m:e>
                        <m:r>
                          <m:rPr>
                            <m:nor/>
                          </m:rPr>
                          <a:rPr lang="el-GR" altLang="zh-CN" sz="2000" b="1" dirty="0"/>
                          <m:t>λ</m:t>
                        </m:r>
                        <m:r>
                          <a:rPr lang="en-US" altLang="zh-CN" sz="2000" b="1" i="1" dirty="0" smtClean="0">
                            <a:latin typeface="Cambria Math" panose="02040503050406030204" pitchFamily="18" charset="0"/>
                          </a:rPr>
                          <m:t>′</m:t>
                        </m:r>
                      </m:e>
                      <m:sub>
                        <m:eqArr>
                          <m:eqArrPr>
                            <m:ctrlPr>
                              <a:rPr lang="en-US" altLang="zh-CN" sz="2000" b="1" i="1">
                                <a:latin typeface="Cambria Math" panose="02040503050406030204" pitchFamily="18" charset="0"/>
                              </a:rPr>
                            </m:ctrlPr>
                          </m:eqArrPr>
                          <m:e/>
                          <m:e>
                            <m:r>
                              <m:rPr>
                                <m:nor/>
                              </m:rPr>
                              <a:rPr lang="en-US" altLang="zh-CN" sz="2000" b="1" dirty="0"/>
                              <m:t> </m:t>
                            </m:r>
                          </m:e>
                        </m:eqArr>
                      </m:sub>
                    </m:sSub>
                  </m:oMath>
                </a14:m>
                <a:endParaRPr lang="en-US" dirty="0"/>
              </a:p>
            </p:txBody>
          </p:sp>
        </mc:Choice>
        <mc:Fallback xmlns="">
          <p:sp>
            <p:nvSpPr>
              <p:cNvPr id="13" name="Oval 12"/>
              <p:cNvSpPr>
                <a:spLocks noRot="1" noChangeAspect="1" noMove="1" noResize="1" noEditPoints="1" noAdjustHandles="1" noChangeArrowheads="1" noChangeShapeType="1" noTextEdit="1"/>
              </p:cNvSpPr>
              <p:nvPr/>
            </p:nvSpPr>
            <p:spPr>
              <a:xfrm>
                <a:off x="4170689" y="4159814"/>
                <a:ext cx="1741251" cy="924128"/>
              </a:xfrm>
              <a:prstGeom prst="ellipse">
                <a:avLst/>
              </a:prstGeom>
              <a:blipFill>
                <a:blip r:embed="rId3"/>
                <a:stretch>
                  <a:fillRect/>
                </a:stretch>
              </a:blipFill>
              <a:ln w="38100"/>
            </p:spPr>
            <p:txBody>
              <a:bodyPr/>
              <a:lstStyle/>
              <a:p>
                <a:r>
                  <a:rPr lang="en-US">
                    <a:noFill/>
                  </a:rPr>
                  <a:t> </a:t>
                </a:r>
              </a:p>
            </p:txBody>
          </p:sp>
        </mc:Fallback>
      </mc:AlternateContent>
      <p:cxnSp>
        <p:nvCxnSpPr>
          <p:cNvPr id="14" name="Straight Arrow Connector 13"/>
          <p:cNvCxnSpPr>
            <a:stCxn id="11" idx="1"/>
            <a:endCxn id="13" idx="6"/>
          </p:cNvCxnSpPr>
          <p:nvPr/>
        </p:nvCxnSpPr>
        <p:spPr>
          <a:xfrm flipH="1">
            <a:off x="5911940" y="4621878"/>
            <a:ext cx="1614407"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stCxn id="7" idx="4"/>
            <a:endCxn id="13" idx="0"/>
          </p:cNvCxnSpPr>
          <p:nvPr/>
        </p:nvCxnSpPr>
        <p:spPr>
          <a:xfrm>
            <a:off x="5041315" y="3294047"/>
            <a:ext cx="0" cy="865767"/>
          </a:xfrm>
          <a:prstGeom prst="straightConnector1">
            <a:avLst/>
          </a:prstGeom>
          <a:ln w="57150">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2603758" y="3294047"/>
            <a:ext cx="1897137" cy="707886"/>
          </a:xfrm>
          <a:prstGeom prst="rect">
            <a:avLst/>
          </a:prstGeom>
        </p:spPr>
        <p:txBody>
          <a:bodyPr wrap="square">
            <a:spAutoFit/>
          </a:bodyPr>
          <a:lstStyle/>
          <a:p>
            <a:r>
              <a:rPr lang="en-US" sz="2000" dirty="0">
                <a:solidFill>
                  <a:schemeClr val="tx1">
                    <a:lumMod val="75000"/>
                    <a:lumOff val="25000"/>
                  </a:schemeClr>
                </a:solidFill>
              </a:rPr>
              <a:t>Very </a:t>
            </a:r>
            <a:r>
              <a:rPr lang="en-US" altLang="zh-CN" sz="2000" dirty="0">
                <a:solidFill>
                  <a:schemeClr val="tx1">
                    <a:lumMod val="75000"/>
                    <a:lumOff val="25000"/>
                  </a:schemeClr>
                </a:solidFill>
              </a:rPr>
              <a:t>structural homomorphism</a:t>
            </a:r>
            <a:endParaRPr lang="en-US" sz="2000" dirty="0">
              <a:solidFill>
                <a:schemeClr val="tx1">
                  <a:lumMod val="75000"/>
                  <a:lumOff val="25000"/>
                </a:schemeClr>
              </a:solidFill>
            </a:endParaRPr>
          </a:p>
        </p:txBody>
      </p:sp>
      <p:cxnSp>
        <p:nvCxnSpPr>
          <p:cNvPr id="17" name="Elbow Connector 16"/>
          <p:cNvCxnSpPr>
            <a:stCxn id="6" idx="2"/>
            <a:endCxn id="7" idx="2"/>
          </p:cNvCxnSpPr>
          <p:nvPr/>
        </p:nvCxnSpPr>
        <p:spPr>
          <a:xfrm rot="16200000" flipH="1">
            <a:off x="3337140" y="1998434"/>
            <a:ext cx="414846" cy="1252251"/>
          </a:xfrm>
          <a:prstGeom prst="bentConnector2">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8751973" y="3830651"/>
            <a:ext cx="679994" cy="369332"/>
          </a:xfrm>
          <a:prstGeom prst="rect">
            <a:avLst/>
          </a:prstGeom>
        </p:spPr>
        <p:txBody>
          <a:bodyPr wrap="none">
            <a:spAutoFit/>
          </a:bodyPr>
          <a:lstStyle/>
          <a:p>
            <a:r>
              <a:rPr lang="en-US" altLang="zh-CN" dirty="0" smtClean="0">
                <a:solidFill>
                  <a:schemeClr val="tx1">
                    <a:lumMod val="75000"/>
                    <a:lumOff val="25000"/>
                  </a:schemeClr>
                </a:solidFill>
              </a:rPr>
              <a:t>Input</a:t>
            </a:r>
            <a:endParaRPr lang="en-US" dirty="0"/>
          </a:p>
        </p:txBody>
      </p:sp>
      <p:sp>
        <p:nvSpPr>
          <p:cNvPr id="19" name="Rectangle 18"/>
          <p:cNvSpPr/>
          <p:nvPr/>
        </p:nvSpPr>
        <p:spPr>
          <a:xfrm>
            <a:off x="6738227" y="4714610"/>
            <a:ext cx="856325" cy="369332"/>
          </a:xfrm>
          <a:prstGeom prst="rect">
            <a:avLst/>
          </a:prstGeom>
        </p:spPr>
        <p:txBody>
          <a:bodyPr wrap="none">
            <a:spAutoFit/>
          </a:bodyPr>
          <a:lstStyle/>
          <a:p>
            <a:r>
              <a:rPr lang="en-US" altLang="zh-CN" dirty="0" smtClean="0">
                <a:solidFill>
                  <a:schemeClr val="tx1">
                    <a:lumMod val="75000"/>
                    <a:lumOff val="25000"/>
                  </a:schemeClr>
                </a:solidFill>
              </a:rPr>
              <a:t>Output</a:t>
            </a:r>
            <a:endParaRPr lang="en-US" dirty="0"/>
          </a:p>
        </p:txBody>
      </p:sp>
    </p:spTree>
    <p:extLst>
      <p:ext uri="{BB962C8B-B14F-4D97-AF65-F5344CB8AC3E}">
        <p14:creationId xmlns:p14="http://schemas.microsoft.com/office/powerpoint/2010/main" val="4135359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r>
              <a:rPr lang="de-DE" smtClean="0"/>
              <a:t>VLDB  2019</a:t>
            </a:r>
            <a:endParaRPr lang="de-DE"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29</a:t>
            </a:fld>
            <a:endParaRPr lang="de-DE" dirty="0"/>
          </a:p>
        </p:txBody>
      </p:sp>
      <p:sp>
        <p:nvSpPr>
          <p:cNvPr id="6" name="Rectangle 5"/>
          <p:cNvSpPr/>
          <p:nvPr/>
        </p:nvSpPr>
        <p:spPr>
          <a:xfrm>
            <a:off x="2442258" y="1991985"/>
            <a:ext cx="2178996" cy="578955"/>
          </a:xfrm>
          <a:prstGeom prst="rect">
            <a:avLst/>
          </a:prstGeom>
          <a:solidFill>
            <a:schemeClr val="bg1">
              <a:lumMod val="95000"/>
            </a:schemeClr>
          </a:solidFill>
          <a:ln w="28575">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Plain SO </a:t>
            </a:r>
            <a:r>
              <a:rPr lang="en-US" b="1" dirty="0" err="1">
                <a:solidFill>
                  <a:schemeClr val="tx1"/>
                </a:solidFill>
              </a:rPr>
              <a:t>tgd</a:t>
            </a:r>
            <a:r>
              <a:rPr lang="en-US" b="1" dirty="0">
                <a:solidFill>
                  <a:schemeClr val="tx1"/>
                </a:solidFill>
              </a:rPr>
              <a:t> Generator</a:t>
            </a:r>
          </a:p>
        </p:txBody>
      </p:sp>
      <mc:AlternateContent xmlns:mc="http://schemas.openxmlformats.org/markup-compatibility/2006" xmlns:a14="http://schemas.microsoft.com/office/drawing/2010/main">
        <mc:Choice Requires="a14">
          <p:sp>
            <p:nvSpPr>
              <p:cNvPr id="7" name="Oval 6"/>
              <p:cNvSpPr/>
              <p:nvPr/>
            </p:nvSpPr>
            <p:spPr>
              <a:xfrm>
                <a:off x="8366105" y="4333701"/>
                <a:ext cx="1741251" cy="924128"/>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Nested </a:t>
                </a:r>
                <a:r>
                  <a:rPr lang="en-US" dirty="0" err="1" smtClean="0"/>
                  <a:t>Tgd</a:t>
                </a:r>
                <a:r>
                  <a:rPr lang="en-US" dirty="0" smtClean="0"/>
                  <a:t> </a:t>
                </a:r>
                <a14:m>
                  <m:oMath xmlns:m="http://schemas.openxmlformats.org/officeDocument/2006/math">
                    <m:sSub>
                      <m:sSubPr>
                        <m:ctrlPr>
                          <a:rPr lang="en-US" altLang="zh-CN" sz="2000" b="1" i="1">
                            <a:latin typeface="Cambria Math" panose="02040503050406030204" pitchFamily="18" charset="0"/>
                          </a:rPr>
                        </m:ctrlPr>
                      </m:sSubPr>
                      <m:e>
                        <m:r>
                          <m:rPr>
                            <m:nor/>
                          </m:rPr>
                          <a:rPr lang="el-GR" altLang="zh-CN" sz="2000" b="1" dirty="0"/>
                          <m:t>λ</m:t>
                        </m:r>
                      </m:e>
                      <m:sub>
                        <m:eqArr>
                          <m:eqArrPr>
                            <m:ctrlPr>
                              <a:rPr lang="en-US" altLang="zh-CN" sz="2000" b="1" i="1">
                                <a:latin typeface="Cambria Math" panose="02040503050406030204" pitchFamily="18" charset="0"/>
                              </a:rPr>
                            </m:ctrlPr>
                          </m:eqArrPr>
                          <m:e/>
                          <m:e>
                            <m:r>
                              <m:rPr>
                                <m:nor/>
                              </m:rPr>
                              <a:rPr lang="en-US" altLang="zh-CN" sz="2000" b="1" dirty="0"/>
                              <m:t> </m:t>
                            </m:r>
                          </m:e>
                        </m:eqArr>
                      </m:sub>
                    </m:sSub>
                  </m:oMath>
                </a14:m>
                <a:endParaRPr lang="en-US" dirty="0"/>
              </a:p>
            </p:txBody>
          </p:sp>
        </mc:Choice>
        <mc:Fallback xmlns="">
          <p:sp>
            <p:nvSpPr>
              <p:cNvPr id="7" name="Oval 6"/>
              <p:cNvSpPr>
                <a:spLocks noRot="1" noChangeAspect="1" noMove="1" noResize="1" noEditPoints="1" noAdjustHandles="1" noChangeArrowheads="1" noChangeShapeType="1" noTextEdit="1"/>
              </p:cNvSpPr>
              <p:nvPr/>
            </p:nvSpPr>
            <p:spPr>
              <a:xfrm>
                <a:off x="8366105" y="4333701"/>
                <a:ext cx="1741251" cy="924128"/>
              </a:xfrm>
              <a:prstGeom prst="ellipse">
                <a:avLst/>
              </a:prstGeom>
              <a:blipFill>
                <a:blip r:embed="rId2"/>
                <a:stretch>
                  <a:fillRect/>
                </a:stretch>
              </a:blipFill>
              <a:ln w="38100"/>
            </p:spPr>
            <p:txBody>
              <a:bodyPr/>
              <a:lstStyle/>
              <a:p>
                <a:r>
                  <a:rPr lang="en-US">
                    <a:noFill/>
                  </a:rPr>
                  <a:t> </a:t>
                </a:r>
              </a:p>
            </p:txBody>
          </p:sp>
        </mc:Fallback>
      </mc:AlternateContent>
      <p:sp>
        <p:nvSpPr>
          <p:cNvPr id="8" name="Oval 7"/>
          <p:cNvSpPr/>
          <p:nvPr/>
        </p:nvSpPr>
        <p:spPr>
          <a:xfrm>
            <a:off x="4706683" y="2556518"/>
            <a:ext cx="2162784" cy="924128"/>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Plain </a:t>
            </a:r>
            <a:r>
              <a:rPr lang="en-US" dirty="0"/>
              <a:t>SO </a:t>
            </a:r>
            <a:r>
              <a:rPr lang="en-US" dirty="0" err="1"/>
              <a:t>tgd</a:t>
            </a:r>
            <a:r>
              <a:rPr lang="en-US" dirty="0"/>
              <a:t> 𝝁</a:t>
            </a:r>
          </a:p>
        </p:txBody>
      </p:sp>
      <p:cxnSp>
        <p:nvCxnSpPr>
          <p:cNvPr id="9" name="Straight Arrow Connector 8"/>
          <p:cNvCxnSpPr>
            <a:stCxn id="8" idx="6"/>
            <a:endCxn id="11" idx="1"/>
          </p:cNvCxnSpPr>
          <p:nvPr/>
        </p:nvCxnSpPr>
        <p:spPr>
          <a:xfrm>
            <a:off x="6869467" y="3018582"/>
            <a:ext cx="1406326" cy="1256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6062226" y="4050410"/>
            <a:ext cx="2759345" cy="430887"/>
          </a:xfrm>
          <a:prstGeom prst="rect">
            <a:avLst/>
          </a:prstGeom>
        </p:spPr>
        <p:txBody>
          <a:bodyPr wrap="none">
            <a:spAutoFit/>
          </a:bodyPr>
          <a:lstStyle/>
          <a:p>
            <a:r>
              <a:rPr lang="en-US" sz="2200" dirty="0">
                <a:solidFill>
                  <a:schemeClr val="tx1">
                    <a:lumMod val="75000"/>
                    <a:lumOff val="25000"/>
                  </a:schemeClr>
                </a:solidFill>
              </a:rPr>
              <a:t>Skolemiz</a:t>
            </a:r>
            <a:r>
              <a:rPr lang="en-US" altLang="zh-CN" sz="2200" dirty="0">
                <a:solidFill>
                  <a:schemeClr val="tx1">
                    <a:lumMod val="75000"/>
                    <a:lumOff val="25000"/>
                  </a:schemeClr>
                </a:solidFill>
              </a:rPr>
              <a:t>e + Normalize</a:t>
            </a:r>
            <a:endParaRPr lang="en-US" sz="2200" dirty="0">
              <a:solidFill>
                <a:schemeClr val="tx1">
                  <a:lumMod val="75000"/>
                  <a:lumOff val="25000"/>
                </a:schemeClr>
              </a:solidFill>
            </a:endParaRPr>
          </a:p>
        </p:txBody>
      </p:sp>
      <p:sp>
        <p:nvSpPr>
          <p:cNvPr id="11" name="Flowchart: Alternate Process 10"/>
          <p:cNvSpPr/>
          <p:nvPr/>
        </p:nvSpPr>
        <p:spPr>
          <a:xfrm>
            <a:off x="8275793" y="2609256"/>
            <a:ext cx="2178996" cy="843790"/>
          </a:xfrm>
          <a:prstGeom prst="flowChartAlternateProcess">
            <a:avLst/>
          </a:prstGeom>
          <a:solidFill>
            <a:schemeClr val="bg1">
              <a:lumMod val="95000"/>
            </a:schemeClr>
          </a:solidFill>
          <a:ln w="28575">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Our rewriting algorithm </a:t>
            </a:r>
          </a:p>
        </p:txBody>
      </p:sp>
      <p:cxnSp>
        <p:nvCxnSpPr>
          <p:cNvPr id="12" name="Straight Arrow Connector 11"/>
          <p:cNvCxnSpPr>
            <a:stCxn id="8" idx="4"/>
            <a:endCxn id="11" idx="0"/>
          </p:cNvCxnSpPr>
          <p:nvPr/>
        </p:nvCxnSpPr>
        <p:spPr>
          <a:xfrm>
            <a:off x="9229163" y="3447850"/>
            <a:ext cx="0" cy="905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3" name="Oval 12"/>
          <p:cNvSpPr/>
          <p:nvPr/>
        </p:nvSpPr>
        <p:spPr>
          <a:xfrm>
            <a:off x="4836073" y="4333701"/>
            <a:ext cx="1904004" cy="924128"/>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Plain SO </a:t>
            </a:r>
            <a:r>
              <a:rPr lang="en-US" dirty="0" err="1"/>
              <a:t>tgd</a:t>
            </a:r>
            <a:r>
              <a:rPr lang="en-US" dirty="0"/>
              <a:t> </a:t>
            </a:r>
            <a:r>
              <a:rPr lang="en-US" dirty="0" smtClean="0"/>
              <a:t>𝝁’</a:t>
            </a:r>
            <a:endParaRPr lang="en-US" dirty="0"/>
          </a:p>
        </p:txBody>
      </p:sp>
      <p:cxnSp>
        <p:nvCxnSpPr>
          <p:cNvPr id="14" name="Straight Arrow Connector 13"/>
          <p:cNvCxnSpPr>
            <a:stCxn id="7" idx="2"/>
            <a:endCxn id="13" idx="6"/>
          </p:cNvCxnSpPr>
          <p:nvPr/>
        </p:nvCxnSpPr>
        <p:spPr>
          <a:xfrm flipH="1">
            <a:off x="6740077" y="4795765"/>
            <a:ext cx="1626028"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stCxn id="7" idx="4"/>
            <a:endCxn id="13" idx="0"/>
          </p:cNvCxnSpPr>
          <p:nvPr/>
        </p:nvCxnSpPr>
        <p:spPr>
          <a:xfrm>
            <a:off x="5654633" y="3447850"/>
            <a:ext cx="0" cy="865767"/>
          </a:xfrm>
          <a:prstGeom prst="straightConnector1">
            <a:avLst/>
          </a:prstGeom>
          <a:ln w="57150">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3286897" y="3625815"/>
            <a:ext cx="1897137" cy="707886"/>
          </a:xfrm>
          <a:prstGeom prst="rect">
            <a:avLst/>
          </a:prstGeom>
        </p:spPr>
        <p:txBody>
          <a:bodyPr wrap="square">
            <a:spAutoFit/>
          </a:bodyPr>
          <a:lstStyle/>
          <a:p>
            <a:r>
              <a:rPr lang="en-US" altLang="zh-CN" sz="2000" dirty="0">
                <a:solidFill>
                  <a:schemeClr val="tx1">
                    <a:lumMod val="75000"/>
                    <a:lumOff val="25000"/>
                  </a:schemeClr>
                </a:solidFill>
              </a:rPr>
              <a:t>Verify</a:t>
            </a:r>
            <a:r>
              <a:rPr lang="en-US" sz="2000" dirty="0" smtClean="0">
                <a:solidFill>
                  <a:schemeClr val="tx1">
                    <a:lumMod val="75000"/>
                    <a:lumOff val="25000"/>
                  </a:schemeClr>
                </a:solidFill>
              </a:rPr>
              <a:t> </a:t>
            </a:r>
            <a:r>
              <a:rPr lang="en-US" altLang="zh-CN" sz="2000" dirty="0">
                <a:solidFill>
                  <a:schemeClr val="tx1">
                    <a:lumMod val="75000"/>
                    <a:lumOff val="25000"/>
                  </a:schemeClr>
                </a:solidFill>
              </a:rPr>
              <a:t>structural homomorphism</a:t>
            </a:r>
            <a:endParaRPr lang="en-US" sz="2000" dirty="0">
              <a:solidFill>
                <a:schemeClr val="tx1">
                  <a:lumMod val="75000"/>
                  <a:lumOff val="25000"/>
                </a:schemeClr>
              </a:solidFill>
            </a:endParaRPr>
          </a:p>
        </p:txBody>
      </p:sp>
      <p:cxnSp>
        <p:nvCxnSpPr>
          <p:cNvPr id="17" name="Elbow Connector 16"/>
          <p:cNvCxnSpPr>
            <a:stCxn id="6" idx="2"/>
            <a:endCxn id="8" idx="2"/>
          </p:cNvCxnSpPr>
          <p:nvPr/>
        </p:nvCxnSpPr>
        <p:spPr>
          <a:xfrm rot="16200000" flipH="1">
            <a:off x="3895398" y="2207297"/>
            <a:ext cx="447642" cy="1174927"/>
          </a:xfrm>
          <a:prstGeom prst="bentConnector2">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7568269" y="3143217"/>
            <a:ext cx="679994" cy="369332"/>
          </a:xfrm>
          <a:prstGeom prst="rect">
            <a:avLst/>
          </a:prstGeom>
        </p:spPr>
        <p:txBody>
          <a:bodyPr wrap="none">
            <a:spAutoFit/>
          </a:bodyPr>
          <a:lstStyle/>
          <a:p>
            <a:r>
              <a:rPr lang="en-US" altLang="zh-CN" dirty="0" smtClean="0">
                <a:solidFill>
                  <a:schemeClr val="tx1">
                    <a:lumMod val="75000"/>
                    <a:lumOff val="25000"/>
                  </a:schemeClr>
                </a:solidFill>
              </a:rPr>
              <a:t>Input</a:t>
            </a:r>
            <a:endParaRPr lang="en-US" dirty="0"/>
          </a:p>
        </p:txBody>
      </p:sp>
      <p:sp>
        <p:nvSpPr>
          <p:cNvPr id="19" name="Rectangle 18"/>
          <p:cNvSpPr/>
          <p:nvPr/>
        </p:nvSpPr>
        <p:spPr>
          <a:xfrm>
            <a:off x="9295345" y="3447850"/>
            <a:ext cx="856325" cy="369332"/>
          </a:xfrm>
          <a:prstGeom prst="rect">
            <a:avLst/>
          </a:prstGeom>
        </p:spPr>
        <p:txBody>
          <a:bodyPr wrap="none">
            <a:spAutoFit/>
          </a:bodyPr>
          <a:lstStyle/>
          <a:p>
            <a:r>
              <a:rPr lang="en-US" altLang="zh-CN" dirty="0" smtClean="0">
                <a:solidFill>
                  <a:schemeClr val="tx1">
                    <a:lumMod val="75000"/>
                    <a:lumOff val="25000"/>
                  </a:schemeClr>
                </a:solidFill>
              </a:rPr>
              <a:t>Output</a:t>
            </a:r>
            <a:endParaRPr lang="en-US" dirty="0"/>
          </a:p>
        </p:txBody>
      </p:sp>
    </p:spTree>
    <p:extLst>
      <p:ext uri="{BB962C8B-B14F-4D97-AF65-F5344CB8AC3E}">
        <p14:creationId xmlns:p14="http://schemas.microsoft.com/office/powerpoint/2010/main" val="1766598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Introduction</a:t>
            </a:r>
            <a:endParaRPr lang="en-US" dirty="0"/>
          </a:p>
        </p:txBody>
      </p:sp>
      <p:sp>
        <p:nvSpPr>
          <p:cNvPr id="3" name="Content Placeholder 2"/>
          <p:cNvSpPr>
            <a:spLocks noGrp="1"/>
          </p:cNvSpPr>
          <p:nvPr>
            <p:ph idx="1"/>
          </p:nvPr>
        </p:nvSpPr>
        <p:spPr>
          <a:xfrm>
            <a:off x="454632" y="1439497"/>
            <a:ext cx="6698394" cy="4922666"/>
          </a:xfrm>
        </p:spPr>
        <p:txBody>
          <a:bodyPr>
            <a:normAutofit/>
          </a:bodyPr>
          <a:lstStyle/>
          <a:p>
            <a:pPr marL="0" indent="0">
              <a:buNone/>
            </a:pPr>
            <a:r>
              <a:rPr lang="en-US" altLang="zh-CN" sz="3200" b="1" dirty="0" smtClean="0"/>
              <a:t>Schema Mapping</a:t>
            </a:r>
          </a:p>
          <a:p>
            <a:r>
              <a:rPr lang="en-US" altLang="zh-CN" dirty="0" smtClean="0"/>
              <a:t>Describe</a:t>
            </a:r>
            <a:r>
              <a:rPr lang="en-US" dirty="0" smtClean="0"/>
              <a:t> </a:t>
            </a:r>
            <a:r>
              <a:rPr lang="en-US" dirty="0"/>
              <a:t>the </a:t>
            </a:r>
            <a:r>
              <a:rPr lang="en-US" dirty="0" smtClean="0"/>
              <a:t>relationships </a:t>
            </a:r>
            <a:r>
              <a:rPr lang="en-US" dirty="0"/>
              <a:t>between </a:t>
            </a:r>
            <a:r>
              <a:rPr lang="en-US" dirty="0" smtClean="0"/>
              <a:t>di</a:t>
            </a:r>
            <a:r>
              <a:rPr lang="en-US" altLang="zh-CN" dirty="0" smtClean="0"/>
              <a:t>ff</a:t>
            </a:r>
            <a:r>
              <a:rPr lang="en-US" dirty="0" smtClean="0"/>
              <a:t>erent schemas</a:t>
            </a:r>
          </a:p>
          <a:p>
            <a:r>
              <a:rPr lang="en-US" dirty="0"/>
              <a:t>I</a:t>
            </a:r>
            <a:r>
              <a:rPr lang="en-US" dirty="0" smtClean="0"/>
              <a:t>ntensively </a:t>
            </a:r>
            <a:r>
              <a:rPr lang="en-US" dirty="0"/>
              <a:t>studied for data exchange and data </a:t>
            </a:r>
            <a:r>
              <a:rPr lang="en-US" dirty="0" smtClean="0"/>
              <a:t>integration</a:t>
            </a:r>
          </a:p>
          <a:p>
            <a:r>
              <a:rPr lang="en-US" dirty="0" smtClean="0"/>
              <a:t>Often </a:t>
            </a:r>
            <a:r>
              <a:rPr lang="en-US" dirty="0"/>
              <a:t>expressed as </a:t>
            </a:r>
            <a:r>
              <a:rPr lang="en-US" b="1" dirty="0">
                <a:solidFill>
                  <a:srgbClr val="0070C0"/>
                </a:solidFill>
              </a:rPr>
              <a:t>logical </a:t>
            </a:r>
            <a:r>
              <a:rPr lang="en-US" b="1" dirty="0" smtClean="0">
                <a:solidFill>
                  <a:srgbClr val="0070C0"/>
                </a:solidFill>
              </a:rPr>
              <a:t>sentences</a:t>
            </a:r>
          </a:p>
          <a:p>
            <a:pPr marL="0" indent="0">
              <a:spcBef>
                <a:spcPts val="1600"/>
              </a:spcBef>
              <a:buNone/>
            </a:pPr>
            <a:endParaRPr lang="en-US" b="1" dirty="0" smtClean="0">
              <a:solidFill>
                <a:srgbClr val="0070C0"/>
              </a:solidFill>
            </a:endParaRPr>
          </a:p>
          <a:p>
            <a:pPr>
              <a:spcBef>
                <a:spcPts val="1600"/>
              </a:spcBef>
            </a:pPr>
            <a:r>
              <a:rPr lang="en-US" dirty="0" smtClean="0"/>
              <a:t>Missing values and grouping </a:t>
            </a:r>
            <a:r>
              <a:rPr lang="en-US" altLang="zh-CN" dirty="0" smtClean="0"/>
              <a:t>behavior </a:t>
            </a:r>
            <a:r>
              <a:rPr lang="en-US" dirty="0" smtClean="0"/>
              <a:t>can be </a:t>
            </a:r>
            <a:r>
              <a:rPr lang="en-US" altLang="zh-CN" dirty="0" smtClean="0"/>
              <a:t>represented by </a:t>
            </a:r>
            <a:r>
              <a:rPr lang="en-US" altLang="zh-CN" b="1" dirty="0" smtClean="0">
                <a:solidFill>
                  <a:srgbClr val="0070C0"/>
                </a:solidFill>
              </a:rPr>
              <a:t>Skolem Functions</a:t>
            </a:r>
            <a:endParaRPr lang="en-US" b="1" dirty="0">
              <a:solidFill>
                <a:srgbClr val="0070C0"/>
              </a:solidFill>
            </a:endParaRPr>
          </a:p>
        </p:txBody>
      </p:sp>
      <p:sp>
        <p:nvSpPr>
          <p:cNvPr id="5" name="Slide Number Placeholder 4"/>
          <p:cNvSpPr>
            <a:spLocks noGrp="1"/>
          </p:cNvSpPr>
          <p:nvPr>
            <p:ph type="sldNum" sz="quarter" idx="4"/>
          </p:nvPr>
        </p:nvSpPr>
        <p:spPr/>
        <p:txBody>
          <a:bodyPr/>
          <a:lstStyle/>
          <a:p>
            <a:fld id="{120FC339-65EB-438F-91E4-9DF93B173ED5}" type="slidenum">
              <a:rPr lang="de-DE" smtClean="0"/>
              <a:pPr/>
              <a:t>3</a:t>
            </a:fld>
            <a:endParaRPr lang="de-DE" dirty="0"/>
          </a:p>
        </p:txBody>
      </p:sp>
      <p:pic>
        <p:nvPicPr>
          <p:cNvPr id="7" name="Picture 6"/>
          <p:cNvPicPr>
            <a:picLocks noChangeAspect="1"/>
          </p:cNvPicPr>
          <p:nvPr/>
        </p:nvPicPr>
        <p:blipFill>
          <a:blip r:embed="rId4"/>
          <a:stretch>
            <a:fillRect/>
          </a:stretch>
        </p:blipFill>
        <p:spPr>
          <a:xfrm>
            <a:off x="7813229" y="1991638"/>
            <a:ext cx="4033149" cy="2720078"/>
          </a:xfrm>
          <a:prstGeom prst="rect">
            <a:avLst/>
          </a:prstGeom>
        </p:spPr>
      </p:pic>
      <p:sp>
        <p:nvSpPr>
          <p:cNvPr id="4" name="Rectangle 3"/>
          <p:cNvSpPr/>
          <p:nvPr/>
        </p:nvSpPr>
        <p:spPr>
          <a:xfrm>
            <a:off x="8582079" y="1439497"/>
            <a:ext cx="2723694" cy="461665"/>
          </a:xfrm>
          <a:prstGeom prst="rect">
            <a:avLst/>
          </a:prstGeom>
        </p:spPr>
        <p:txBody>
          <a:bodyPr wrap="none">
            <a:spAutoFit/>
          </a:bodyPr>
          <a:lstStyle/>
          <a:p>
            <a:r>
              <a:rPr lang="en-US" altLang="zh-CN" sz="2400" b="1" dirty="0" smtClean="0"/>
              <a:t>Mapping Languages</a:t>
            </a:r>
            <a:endParaRPr lang="en-US" altLang="zh-CN" sz="2400" b="1" dirty="0"/>
          </a:p>
        </p:txBody>
      </p:sp>
      <p:sp>
        <p:nvSpPr>
          <p:cNvPr id="9" name="Rectangle 8"/>
          <p:cNvSpPr/>
          <p:nvPr/>
        </p:nvSpPr>
        <p:spPr>
          <a:xfrm>
            <a:off x="359229" y="1444271"/>
            <a:ext cx="7053248" cy="3888244"/>
          </a:xfrm>
          <a:prstGeom prst="rect">
            <a:avLst/>
          </a:prstGeom>
        </p:spPr>
        <p:txBody>
          <a:bodyPr wrap="square">
            <a:spAutoFit/>
          </a:bodyPr>
          <a:lstStyle/>
          <a:p>
            <a:pPr lvl="0">
              <a:lnSpc>
                <a:spcPct val="90000"/>
              </a:lnSpc>
              <a:spcBef>
                <a:spcPts val="1200"/>
              </a:spcBef>
              <a:spcAft>
                <a:spcPts val="200"/>
              </a:spcAft>
              <a:buClr>
                <a:srgbClr val="0067A6"/>
              </a:buClr>
              <a:buSzPct val="100000"/>
            </a:pPr>
            <a:r>
              <a:rPr lang="en-US" altLang="zh-CN" sz="3200" b="1" dirty="0" smtClean="0">
                <a:solidFill>
                  <a:schemeClr val="tx1">
                    <a:lumMod val="75000"/>
                    <a:lumOff val="25000"/>
                  </a:schemeClr>
                </a:solidFill>
              </a:rPr>
              <a:t>Second-order mapping formalism</a:t>
            </a:r>
          </a:p>
          <a:p>
            <a:pPr marL="457200" lvl="0" indent="-457200">
              <a:lnSpc>
                <a:spcPct val="90000"/>
              </a:lnSpc>
              <a:spcBef>
                <a:spcPts val="1800"/>
              </a:spcBef>
              <a:spcAft>
                <a:spcPts val="200"/>
              </a:spcAft>
              <a:buClr>
                <a:srgbClr val="0067A6"/>
              </a:buClr>
              <a:buSzPct val="200000"/>
              <a:buBlip>
                <a:blip r:embed="rId5"/>
              </a:buBlip>
            </a:pPr>
            <a:r>
              <a:rPr lang="en-US" altLang="zh-CN" sz="2800" dirty="0" smtClean="0">
                <a:solidFill>
                  <a:schemeClr val="tx1">
                    <a:lumMod val="75000"/>
                    <a:lumOff val="25000"/>
                  </a:schemeClr>
                </a:solidFill>
              </a:rPr>
              <a:t> Higher </a:t>
            </a:r>
            <a:r>
              <a:rPr lang="en-US" altLang="zh-CN" sz="2800" dirty="0">
                <a:solidFill>
                  <a:schemeClr val="tx1">
                    <a:lumMod val="75000"/>
                    <a:lumOff val="25000"/>
                  </a:schemeClr>
                </a:solidFill>
              </a:rPr>
              <a:t>expressive power</a:t>
            </a:r>
          </a:p>
          <a:p>
            <a:pPr marL="457200" lvl="0" indent="-457200">
              <a:lnSpc>
                <a:spcPct val="90000"/>
              </a:lnSpc>
              <a:spcBef>
                <a:spcPts val="1800"/>
              </a:spcBef>
              <a:spcAft>
                <a:spcPts val="200"/>
              </a:spcAft>
              <a:buClr>
                <a:srgbClr val="0067A6"/>
              </a:buClr>
              <a:buSzPct val="160000"/>
              <a:buBlip>
                <a:blip r:embed="rId6"/>
              </a:buBlip>
            </a:pPr>
            <a:r>
              <a:rPr lang="en-US" altLang="zh-CN" sz="2800" dirty="0" smtClean="0">
                <a:solidFill>
                  <a:schemeClr val="tx1">
                    <a:lumMod val="75000"/>
                    <a:lumOff val="25000"/>
                  </a:schemeClr>
                </a:solidFill>
              </a:rPr>
              <a:t> Higher </a:t>
            </a:r>
            <a:r>
              <a:rPr lang="en-US" altLang="zh-CN" sz="2800" dirty="0">
                <a:solidFill>
                  <a:schemeClr val="tx1">
                    <a:lumMod val="75000"/>
                    <a:lumOff val="25000"/>
                  </a:schemeClr>
                </a:solidFill>
              </a:rPr>
              <a:t>data complexity </a:t>
            </a:r>
            <a:r>
              <a:rPr lang="en-US" sz="2800" dirty="0">
                <a:solidFill>
                  <a:schemeClr val="tx1">
                    <a:lumMod val="75000"/>
                    <a:lumOff val="25000"/>
                  </a:schemeClr>
                </a:solidFill>
              </a:rPr>
              <a:t>of the model checking problem</a:t>
            </a:r>
          </a:p>
          <a:p>
            <a:pPr marL="457200" lvl="0" indent="-457200">
              <a:lnSpc>
                <a:spcPct val="90000"/>
              </a:lnSpc>
              <a:spcBef>
                <a:spcPts val="1800"/>
              </a:spcBef>
              <a:spcAft>
                <a:spcPts val="200"/>
              </a:spcAft>
              <a:buClr>
                <a:srgbClr val="0067A6"/>
              </a:buClr>
              <a:buSzPct val="160000"/>
              <a:buBlip>
                <a:blip r:embed="rId6"/>
              </a:buBlip>
            </a:pPr>
            <a:r>
              <a:rPr lang="en-US" sz="2800" dirty="0">
                <a:solidFill>
                  <a:schemeClr val="tx1">
                    <a:lumMod val="75000"/>
                    <a:lumOff val="25000"/>
                  </a:schemeClr>
                </a:solidFill>
              </a:rPr>
              <a:t>Undecidable for </a:t>
            </a:r>
            <a:r>
              <a:rPr lang="en-US" altLang="zh-CN" sz="2800" dirty="0">
                <a:solidFill>
                  <a:schemeClr val="tx1">
                    <a:lumMod val="75000"/>
                    <a:lumOff val="25000"/>
                  </a:schemeClr>
                </a:solidFill>
              </a:rPr>
              <a:t>logical equivalence </a:t>
            </a:r>
            <a:r>
              <a:rPr lang="en-US" altLang="zh-CN" sz="2800" dirty="0" smtClean="0">
                <a:solidFill>
                  <a:schemeClr val="tx1">
                    <a:lumMod val="75000"/>
                    <a:lumOff val="25000"/>
                  </a:schemeClr>
                </a:solidFill>
              </a:rPr>
              <a:t>problem</a:t>
            </a:r>
            <a:endParaRPr lang="en-US" altLang="zh-CN" sz="2800" dirty="0">
              <a:solidFill>
                <a:schemeClr val="tx1">
                  <a:lumMod val="75000"/>
                  <a:lumOff val="25000"/>
                </a:schemeClr>
              </a:solidFill>
            </a:endParaRPr>
          </a:p>
          <a:p>
            <a:pPr marL="457200" lvl="0" indent="-457200">
              <a:lnSpc>
                <a:spcPct val="90000"/>
              </a:lnSpc>
              <a:spcBef>
                <a:spcPts val="1800"/>
              </a:spcBef>
              <a:spcAft>
                <a:spcPts val="200"/>
              </a:spcAft>
              <a:buClr>
                <a:srgbClr val="0067A6"/>
              </a:buClr>
              <a:buSzPct val="160000"/>
              <a:buBlip>
                <a:blip r:embed="rId6"/>
              </a:buBlip>
            </a:pPr>
            <a:r>
              <a:rPr lang="en-US" sz="2800" dirty="0" smtClean="0">
                <a:solidFill>
                  <a:schemeClr val="tx1">
                    <a:lumMod val="75000"/>
                    <a:lumOff val="25000"/>
                  </a:schemeClr>
                </a:solidFill>
              </a:rPr>
              <a:t>Less </a:t>
            </a:r>
            <a:r>
              <a:rPr lang="en-US" sz="2800" dirty="0">
                <a:solidFill>
                  <a:schemeClr val="tx1">
                    <a:lumMod val="75000"/>
                    <a:lumOff val="25000"/>
                  </a:schemeClr>
                </a:solidFill>
              </a:rPr>
              <a:t>user-friendly</a:t>
            </a:r>
          </a:p>
        </p:txBody>
      </p:sp>
      <p:pic>
        <p:nvPicPr>
          <p:cNvPr id="6" name="Picture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00306" y="4533582"/>
            <a:ext cx="3677867" cy="356267"/>
          </a:xfrm>
          <a:prstGeom prst="rect">
            <a:avLst/>
          </a:prstGeom>
        </p:spPr>
      </p:pic>
    </p:spTree>
    <p:extLst>
      <p:ext uri="{BB962C8B-B14F-4D97-AF65-F5344CB8AC3E}">
        <p14:creationId xmlns:p14="http://schemas.microsoft.com/office/powerpoint/2010/main" val="410100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Running  Example</a:t>
            </a:r>
            <a:endParaRPr lang="en-US" dirty="0"/>
          </a:p>
        </p:txBody>
      </p:sp>
      <p:sp>
        <p:nvSpPr>
          <p:cNvPr id="4" name="Footer Placeholder 3"/>
          <p:cNvSpPr>
            <a:spLocks noGrp="1"/>
          </p:cNvSpPr>
          <p:nvPr>
            <p:ph type="ftr" sz="quarter" idx="3"/>
          </p:nvPr>
        </p:nvSpPr>
        <p:spPr/>
        <p:txBody>
          <a:bodyPr/>
          <a:lstStyle/>
          <a:p>
            <a:r>
              <a:rPr lang="de-DE" sz="2000" smtClean="0"/>
              <a:t>VLDB  2019</a:t>
            </a:r>
            <a:endParaRPr lang="de-DE" sz="2000" dirty="0"/>
          </a:p>
        </p:txBody>
      </p:sp>
      <p:sp>
        <p:nvSpPr>
          <p:cNvPr id="5" name="Slide Number Placeholder 4"/>
          <p:cNvSpPr>
            <a:spLocks noGrp="1"/>
          </p:cNvSpPr>
          <p:nvPr>
            <p:ph type="sldNum" sz="quarter" idx="4"/>
          </p:nvPr>
        </p:nvSpPr>
        <p:spPr/>
        <p:txBody>
          <a:bodyPr/>
          <a:lstStyle/>
          <a:p>
            <a:fld id="{120FC339-65EB-438F-91E4-9DF93B173ED5}" type="slidenum">
              <a:rPr lang="de-DE" sz="2000" smtClean="0"/>
              <a:pPr/>
              <a:t>4</a:t>
            </a:fld>
            <a:endParaRPr lang="de-DE" sz="2000" dirty="0"/>
          </a:p>
        </p:txBody>
      </p:sp>
      <p:sp>
        <p:nvSpPr>
          <p:cNvPr id="10" name="TextBox 9"/>
          <p:cNvSpPr txBox="1"/>
          <p:nvPr/>
        </p:nvSpPr>
        <p:spPr>
          <a:xfrm>
            <a:off x="359229" y="1470368"/>
            <a:ext cx="2640170" cy="461665"/>
          </a:xfrm>
          <a:prstGeom prst="rect">
            <a:avLst/>
          </a:prstGeom>
          <a:noFill/>
        </p:spPr>
        <p:txBody>
          <a:bodyPr wrap="square" rtlCol="0">
            <a:spAutoFit/>
          </a:bodyPr>
          <a:lstStyle/>
          <a:p>
            <a:r>
              <a:rPr lang="en-US" altLang="zh-CN" sz="2400" b="1" dirty="0" smtClean="0"/>
              <a:t>Source Schema</a:t>
            </a:r>
            <a:endParaRPr lang="en-US" sz="2400" b="1" dirty="0"/>
          </a:p>
        </p:txBody>
      </p:sp>
      <p:sp>
        <p:nvSpPr>
          <p:cNvPr id="11" name="TextBox 10"/>
          <p:cNvSpPr txBox="1"/>
          <p:nvPr/>
        </p:nvSpPr>
        <p:spPr>
          <a:xfrm>
            <a:off x="3686185" y="1487542"/>
            <a:ext cx="2906968" cy="461665"/>
          </a:xfrm>
          <a:prstGeom prst="rect">
            <a:avLst/>
          </a:prstGeom>
          <a:noFill/>
        </p:spPr>
        <p:txBody>
          <a:bodyPr wrap="square" rtlCol="0">
            <a:spAutoFit/>
          </a:bodyPr>
          <a:lstStyle/>
          <a:p>
            <a:r>
              <a:rPr lang="en-US" altLang="zh-CN" sz="2400" b="1" dirty="0"/>
              <a:t>Target </a:t>
            </a:r>
            <a:r>
              <a:rPr lang="en-US" altLang="zh-CN" sz="2400" b="1" dirty="0" smtClean="0"/>
              <a:t>Schema</a:t>
            </a:r>
            <a:endParaRPr lang="en-US" sz="2400" b="1" dirty="0"/>
          </a:p>
        </p:txBody>
      </p:sp>
      <p:graphicFrame>
        <p:nvGraphicFramePr>
          <p:cNvPr id="12" name="Table 11"/>
          <p:cNvGraphicFramePr>
            <a:graphicFrameLocks noGrp="1"/>
          </p:cNvGraphicFramePr>
          <p:nvPr>
            <p:extLst>
              <p:ext uri="{D42A27DB-BD31-4B8C-83A1-F6EECF244321}">
                <p14:modId xmlns:p14="http://schemas.microsoft.com/office/powerpoint/2010/main" val="569513323"/>
              </p:ext>
            </p:extLst>
          </p:nvPr>
        </p:nvGraphicFramePr>
        <p:xfrm>
          <a:off x="740416" y="1994494"/>
          <a:ext cx="1538151" cy="1188720"/>
        </p:xfrm>
        <a:graphic>
          <a:graphicData uri="http://schemas.openxmlformats.org/drawingml/2006/table">
            <a:tbl>
              <a:tblPr firstRow="1" bandRow="1">
                <a:tableStyleId>{21E4AEA4-8DFA-4A89-87EB-49C32662AFE0}</a:tableStyleId>
              </a:tblPr>
              <a:tblGrid>
                <a:gridCol w="1538151">
                  <a:extLst>
                    <a:ext uri="{9D8B030D-6E8A-4147-A177-3AD203B41FA5}">
                      <a16:colId xmlns:a16="http://schemas.microsoft.com/office/drawing/2014/main" val="2318757514"/>
                    </a:ext>
                  </a:extLst>
                </a:gridCol>
              </a:tblGrid>
              <a:tr h="318461">
                <a:tc>
                  <a:txBody>
                    <a:bodyPr/>
                    <a:lstStyle/>
                    <a:p>
                      <a:pPr algn="ctr"/>
                      <a:r>
                        <a:rPr lang="en-US" altLang="zh-CN" sz="2000" dirty="0" smtClean="0"/>
                        <a:t>Department</a:t>
                      </a:r>
                      <a:endParaRPr lang="en-US" sz="2000" dirty="0"/>
                    </a:p>
                  </a:txBody>
                  <a:tcPr/>
                </a:tc>
                <a:extLst>
                  <a:ext uri="{0D108BD9-81ED-4DB2-BD59-A6C34878D82A}">
                    <a16:rowId xmlns:a16="http://schemas.microsoft.com/office/drawing/2014/main" val="653877861"/>
                  </a:ext>
                </a:extLst>
              </a:tr>
              <a:tr h="3184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err="1" smtClean="0">
                          <a:ln>
                            <a:noFill/>
                          </a:ln>
                          <a:effectLst/>
                          <a:uLnTx/>
                          <a:uFillTx/>
                        </a:rPr>
                        <a:t>DeptName</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2082140"/>
                  </a:ext>
                </a:extLst>
              </a:tr>
              <a:tr h="318461">
                <a:tc>
                  <a:txBody>
                    <a:bodyPr/>
                    <a:lstStyle/>
                    <a:p>
                      <a:pPr algn="ctr"/>
                      <a:r>
                        <a:rPr lang="en-US" altLang="zh-CN" sz="2000" i="1" dirty="0" smtClean="0"/>
                        <a:t>“Finance“</a:t>
                      </a:r>
                      <a:endParaRPr lang="en-US" sz="2000" i="1" dirty="0"/>
                    </a:p>
                  </a:txBody>
                  <a:tcPr/>
                </a:tc>
                <a:extLst>
                  <a:ext uri="{0D108BD9-81ED-4DB2-BD59-A6C34878D82A}">
                    <a16:rowId xmlns:a16="http://schemas.microsoft.com/office/drawing/2014/main" val="134622403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56560164"/>
              </p:ext>
            </p:extLst>
          </p:nvPr>
        </p:nvGraphicFramePr>
        <p:xfrm>
          <a:off x="3901430" y="2016195"/>
          <a:ext cx="2384045" cy="1188720"/>
        </p:xfrm>
        <a:graphic>
          <a:graphicData uri="http://schemas.openxmlformats.org/drawingml/2006/table">
            <a:tbl>
              <a:tblPr firstRow="1" bandRow="1">
                <a:tableStyleId>{5C22544A-7EE6-4342-B048-85BDC9FD1C3A}</a:tableStyleId>
              </a:tblPr>
              <a:tblGrid>
                <a:gridCol w="1435355">
                  <a:extLst>
                    <a:ext uri="{9D8B030D-6E8A-4147-A177-3AD203B41FA5}">
                      <a16:colId xmlns:a16="http://schemas.microsoft.com/office/drawing/2014/main" val="2318757514"/>
                    </a:ext>
                  </a:extLst>
                </a:gridCol>
                <a:gridCol w="948690">
                  <a:extLst>
                    <a:ext uri="{9D8B030D-6E8A-4147-A177-3AD203B41FA5}">
                      <a16:colId xmlns:a16="http://schemas.microsoft.com/office/drawing/2014/main" val="2688699460"/>
                    </a:ext>
                  </a:extLst>
                </a:gridCol>
              </a:tblGrid>
              <a:tr h="291896">
                <a:tc gridSpan="2">
                  <a:txBody>
                    <a:bodyPr/>
                    <a:lstStyle/>
                    <a:p>
                      <a:pPr algn="ctr"/>
                      <a:r>
                        <a:rPr lang="en-US" altLang="zh-CN" sz="2000" dirty="0" smtClean="0"/>
                        <a:t>Department</a:t>
                      </a:r>
                      <a:endParaRPr lang="en-US" sz="2000" dirty="0"/>
                    </a:p>
                  </a:txBody>
                  <a:tcPr/>
                </a:tc>
                <a:tc hMerge="1">
                  <a:txBody>
                    <a:bodyPr/>
                    <a:lstStyle/>
                    <a:p>
                      <a:endParaRPr lang="en-US" sz="2400" dirty="0"/>
                    </a:p>
                  </a:txBody>
                  <a:tcPr/>
                </a:tc>
                <a:extLst>
                  <a:ext uri="{0D108BD9-81ED-4DB2-BD59-A6C34878D82A}">
                    <a16:rowId xmlns:a16="http://schemas.microsoft.com/office/drawing/2014/main" val="653877861"/>
                  </a:ext>
                </a:extLst>
              </a:tr>
              <a:tr h="291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DeptName</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err="1" smtClean="0">
                          <a:ln>
                            <a:noFill/>
                          </a:ln>
                          <a:solidFill>
                            <a:srgbClr val="FF0000"/>
                          </a:solidFill>
                          <a:effectLst/>
                          <a:uLnTx/>
                          <a:uFillTx/>
                          <a:latin typeface="+mn-lt"/>
                          <a:ea typeface="+mn-ea"/>
                          <a:cs typeface="+mn-cs"/>
                        </a:rPr>
                        <a:t>DeptID</a:t>
                      </a:r>
                      <a:endParaRPr kumimoji="0" lang="en-US" sz="2000" b="1" i="0" u="sng" strike="noStrike" kern="1200" cap="none" spc="0" normalizeH="0" baseline="0" noProof="0" dirty="0" smtClean="0">
                        <a:ln>
                          <a:noFill/>
                        </a:ln>
                        <a:solidFill>
                          <a:srgbClr val="FF0000"/>
                        </a:solidFill>
                        <a:effectLst/>
                        <a:uLnTx/>
                        <a:uFillTx/>
                        <a:latin typeface="+mn-lt"/>
                        <a:ea typeface="+mn-ea"/>
                        <a:cs typeface="+mn-cs"/>
                      </a:endParaRPr>
                    </a:p>
                  </a:txBody>
                  <a:tcPr/>
                </a:tc>
                <a:extLst>
                  <a:ext uri="{0D108BD9-81ED-4DB2-BD59-A6C34878D82A}">
                    <a16:rowId xmlns:a16="http://schemas.microsoft.com/office/drawing/2014/main" val="12082140"/>
                  </a:ext>
                </a:extLst>
              </a:tr>
              <a:tr h="291896">
                <a:tc>
                  <a:txBody>
                    <a:bodyPr/>
                    <a:lstStyle/>
                    <a:p>
                      <a:pPr algn="ctr"/>
                      <a:r>
                        <a:rPr lang="en-US" altLang="zh-CN" sz="2000" i="1" dirty="0" smtClean="0"/>
                        <a:t>“Finance“</a:t>
                      </a:r>
                      <a:endParaRPr lang="en-US" sz="2000" i="1" dirty="0"/>
                    </a:p>
                  </a:txBody>
                  <a:tcPr/>
                </a:tc>
                <a:tc>
                  <a:txBody>
                    <a:bodyPr/>
                    <a:lstStyle/>
                    <a:p>
                      <a:pPr algn="ctr"/>
                      <a:r>
                        <a:rPr lang="en-US" sz="2000" dirty="0" smtClean="0"/>
                        <a:t> </a:t>
                      </a:r>
                      <a:endParaRPr lang="en-US" sz="2000" dirty="0"/>
                    </a:p>
                  </a:txBody>
                  <a:tcPr/>
                </a:tc>
                <a:extLst>
                  <a:ext uri="{0D108BD9-81ED-4DB2-BD59-A6C34878D82A}">
                    <a16:rowId xmlns:a16="http://schemas.microsoft.com/office/drawing/2014/main" val="1346224037"/>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950884081"/>
              </p:ext>
            </p:extLst>
          </p:nvPr>
        </p:nvGraphicFramePr>
        <p:xfrm>
          <a:off x="263621" y="3530133"/>
          <a:ext cx="2491740" cy="1188720"/>
        </p:xfrm>
        <a:graphic>
          <a:graphicData uri="http://schemas.openxmlformats.org/drawingml/2006/table">
            <a:tbl>
              <a:tblPr firstRow="1" bandRow="1">
                <a:tableStyleId>{F5AB1C69-6EDB-4FF4-983F-18BD219EF322}</a:tableStyleId>
              </a:tblPr>
              <a:tblGrid>
                <a:gridCol w="1129497">
                  <a:extLst>
                    <a:ext uri="{9D8B030D-6E8A-4147-A177-3AD203B41FA5}">
                      <a16:colId xmlns:a16="http://schemas.microsoft.com/office/drawing/2014/main" val="2318757514"/>
                    </a:ext>
                  </a:extLst>
                </a:gridCol>
                <a:gridCol w="1362243">
                  <a:extLst>
                    <a:ext uri="{9D8B030D-6E8A-4147-A177-3AD203B41FA5}">
                      <a16:colId xmlns:a16="http://schemas.microsoft.com/office/drawing/2014/main" val="2688699460"/>
                    </a:ext>
                  </a:extLst>
                </a:gridCol>
              </a:tblGrid>
              <a:tr h="344185">
                <a:tc gridSpan="2">
                  <a:txBody>
                    <a:bodyPr/>
                    <a:lstStyle/>
                    <a:p>
                      <a:pPr algn="ctr"/>
                      <a:r>
                        <a:rPr lang="en-US" altLang="zh-CN" sz="2000" dirty="0" smtClean="0"/>
                        <a:t>Group</a:t>
                      </a:r>
                      <a:endParaRPr lang="en-US" sz="2000" dirty="0"/>
                    </a:p>
                  </a:txBody>
                  <a:tcPr/>
                </a:tc>
                <a:tc hMerge="1">
                  <a:txBody>
                    <a:bodyPr/>
                    <a:lstStyle/>
                    <a:p>
                      <a:endParaRPr lang="en-US" sz="2400" dirty="0"/>
                    </a:p>
                  </a:txBody>
                  <a:tcPr/>
                </a:tc>
                <a:extLst>
                  <a:ext uri="{0D108BD9-81ED-4DB2-BD59-A6C34878D82A}">
                    <a16:rowId xmlns:a16="http://schemas.microsoft.com/office/drawing/2014/main" val="653877861"/>
                  </a:ext>
                </a:extLst>
              </a:tr>
              <a:tr h="344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err="1" smtClean="0">
                          <a:ln>
                            <a:noFill/>
                          </a:ln>
                          <a:effectLst/>
                          <a:uLnTx/>
                          <a:uFillTx/>
                        </a:rPr>
                        <a:t>GroupID</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err="1" smtClean="0">
                          <a:ln>
                            <a:noFill/>
                          </a:ln>
                          <a:effectLst/>
                          <a:uLnTx/>
                          <a:uFillTx/>
                        </a:rPr>
                        <a:t>DeptName</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2082140"/>
                  </a:ext>
                </a:extLst>
              </a:tr>
              <a:tr h="344185">
                <a:tc>
                  <a:txBody>
                    <a:bodyPr/>
                    <a:lstStyle/>
                    <a:p>
                      <a:pPr algn="ctr"/>
                      <a:r>
                        <a:rPr lang="en-US" altLang="zh-CN" sz="2000" i="1" dirty="0" smtClean="0"/>
                        <a:t>10005</a:t>
                      </a:r>
                      <a:endParaRPr lang="en-US" sz="2000" i="1" dirty="0"/>
                    </a:p>
                  </a:txBody>
                  <a:tcPr/>
                </a:tc>
                <a:tc>
                  <a:txBody>
                    <a:bodyPr/>
                    <a:lstStyle/>
                    <a:p>
                      <a:pPr algn="ctr"/>
                      <a:r>
                        <a:rPr lang="en-US" sz="2000" i="1" dirty="0" smtClean="0"/>
                        <a:t>“Finance“</a:t>
                      </a:r>
                    </a:p>
                  </a:txBody>
                  <a:tcPr/>
                </a:tc>
                <a:extLst>
                  <a:ext uri="{0D108BD9-81ED-4DB2-BD59-A6C34878D82A}">
                    <a16:rowId xmlns:a16="http://schemas.microsoft.com/office/drawing/2014/main" val="1346224037"/>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792762148"/>
              </p:ext>
            </p:extLst>
          </p:nvPr>
        </p:nvGraphicFramePr>
        <p:xfrm>
          <a:off x="3613375" y="3499017"/>
          <a:ext cx="3275583" cy="1188720"/>
        </p:xfrm>
        <a:graphic>
          <a:graphicData uri="http://schemas.openxmlformats.org/drawingml/2006/table">
            <a:tbl>
              <a:tblPr firstRow="1" bandRow="1">
                <a:tableStyleId>{5C22544A-7EE6-4342-B048-85BDC9FD1C3A}</a:tableStyleId>
              </a:tblPr>
              <a:tblGrid>
                <a:gridCol w="1134119">
                  <a:extLst>
                    <a:ext uri="{9D8B030D-6E8A-4147-A177-3AD203B41FA5}">
                      <a16:colId xmlns:a16="http://schemas.microsoft.com/office/drawing/2014/main" val="2318757514"/>
                    </a:ext>
                  </a:extLst>
                </a:gridCol>
                <a:gridCol w="1095827">
                  <a:extLst>
                    <a:ext uri="{9D8B030D-6E8A-4147-A177-3AD203B41FA5}">
                      <a16:colId xmlns:a16="http://schemas.microsoft.com/office/drawing/2014/main" val="2688699460"/>
                    </a:ext>
                  </a:extLst>
                </a:gridCol>
                <a:gridCol w="1045637">
                  <a:extLst>
                    <a:ext uri="{9D8B030D-6E8A-4147-A177-3AD203B41FA5}">
                      <a16:colId xmlns:a16="http://schemas.microsoft.com/office/drawing/2014/main" val="3563321799"/>
                    </a:ext>
                  </a:extLst>
                </a:gridCol>
              </a:tblGrid>
              <a:tr h="325007">
                <a:tc gridSpan="3">
                  <a:txBody>
                    <a:bodyPr/>
                    <a:lstStyle/>
                    <a:p>
                      <a:pPr algn="ctr"/>
                      <a:r>
                        <a:rPr lang="en-US" altLang="zh-CN" sz="2000" dirty="0" smtClean="0"/>
                        <a:t>Group</a:t>
                      </a:r>
                      <a:endParaRPr lang="en-US" sz="2000" dirty="0"/>
                    </a:p>
                  </a:txBody>
                  <a:tcPr/>
                </a:tc>
                <a:tc hMerge="1">
                  <a:txBody>
                    <a:bodyPr/>
                    <a:lstStyle/>
                    <a:p>
                      <a:endParaRPr lang="en-US" sz="2400" dirty="0"/>
                    </a:p>
                  </a:txBody>
                  <a:tcPr/>
                </a:tc>
                <a:tc hMerge="1">
                  <a:txBody>
                    <a:bodyPr/>
                    <a:lstStyle/>
                    <a:p>
                      <a:pPr algn="ctr"/>
                      <a:endParaRPr lang="en-US" sz="2400" dirty="0"/>
                    </a:p>
                  </a:txBody>
                  <a:tcPr/>
                </a:tc>
                <a:extLst>
                  <a:ext uri="{0D108BD9-81ED-4DB2-BD59-A6C34878D82A}">
                    <a16:rowId xmlns:a16="http://schemas.microsoft.com/office/drawing/2014/main" val="653877861"/>
                  </a:ext>
                </a:extLst>
              </a:tr>
              <a:tr h="3250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err="1" smtClean="0">
                          <a:ln>
                            <a:noFill/>
                          </a:ln>
                          <a:solidFill>
                            <a:schemeClr val="tx1"/>
                          </a:solidFill>
                          <a:effectLst/>
                          <a:uLnTx/>
                          <a:uFillTx/>
                          <a:latin typeface="+mn-lt"/>
                          <a:ea typeface="+mn-ea"/>
                          <a:cs typeface="+mn-cs"/>
                        </a:rPr>
                        <a:t>GroupID</a:t>
                      </a:r>
                      <a:endParaRPr kumimoji="0" lang="en-US" sz="2000" b="1" i="0" u="sng" strike="noStrike" kern="1200" cap="none" spc="0" normalizeH="0" baseline="0" noProof="0" dirty="0" smtClean="0">
                        <a:ln>
                          <a:noFill/>
                        </a:ln>
                        <a:solidFill>
                          <a:schemeClr val="tx1"/>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err="1" smtClean="0">
                          <a:ln>
                            <a:noFill/>
                          </a:ln>
                          <a:solidFill>
                            <a:srgbClr val="FF0000"/>
                          </a:solidFill>
                          <a:effectLst/>
                          <a:uLnTx/>
                          <a:uFillTx/>
                          <a:latin typeface="+mn-lt"/>
                          <a:ea typeface="+mn-ea"/>
                          <a:cs typeface="+mn-cs"/>
                        </a:rPr>
                        <a:t>DeptID</a:t>
                      </a:r>
                      <a:endParaRPr kumimoji="0" lang="en-US" sz="2000" b="1" i="0" u="sng" strike="noStrike" kern="1200" cap="none" spc="0" normalizeH="0" baseline="0" noProof="0" dirty="0" smtClean="0">
                        <a:ln>
                          <a:noFill/>
                        </a:ln>
                        <a:solidFill>
                          <a:srgbClr val="FF000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srgbClr val="FF0000"/>
                          </a:solidFill>
                          <a:effectLst/>
                          <a:uLnTx/>
                          <a:uFillTx/>
                          <a:latin typeface="+mn-lt"/>
                          <a:ea typeface="+mn-ea"/>
                          <a:cs typeface="+mn-cs"/>
                        </a:rPr>
                        <a:t>Leader</a:t>
                      </a:r>
                    </a:p>
                  </a:txBody>
                  <a:tcPr/>
                </a:tc>
                <a:extLst>
                  <a:ext uri="{0D108BD9-81ED-4DB2-BD59-A6C34878D82A}">
                    <a16:rowId xmlns:a16="http://schemas.microsoft.com/office/drawing/2014/main" val="12082140"/>
                  </a:ext>
                </a:extLst>
              </a:tr>
              <a:tr h="325007">
                <a:tc>
                  <a:txBody>
                    <a:bodyPr/>
                    <a:lstStyle/>
                    <a:p>
                      <a:pPr algn="ctr"/>
                      <a:r>
                        <a:rPr lang="en-US" altLang="zh-CN" sz="2000" i="1" dirty="0" smtClean="0"/>
                        <a:t>10005</a:t>
                      </a:r>
                      <a:endParaRPr lang="en-US" sz="2000" i="1" dirty="0"/>
                    </a:p>
                  </a:txBody>
                  <a:tcPr/>
                </a:tc>
                <a:tc>
                  <a:txBody>
                    <a:bodyPr/>
                    <a:lstStyle/>
                    <a:p>
                      <a:pPr algn="ctr"/>
                      <a:endParaRPr lang="en-US" sz="2000" dirty="0" smtClean="0"/>
                    </a:p>
                  </a:txBody>
                  <a:tcPr/>
                </a:tc>
                <a:tc>
                  <a:txBody>
                    <a:bodyPr/>
                    <a:lstStyle/>
                    <a:p>
                      <a:pPr algn="ctr"/>
                      <a:endParaRPr lang="en-US" sz="2000" dirty="0" smtClean="0"/>
                    </a:p>
                  </a:txBody>
                  <a:tcPr/>
                </a:tc>
                <a:extLst>
                  <a:ext uri="{0D108BD9-81ED-4DB2-BD59-A6C34878D82A}">
                    <a16:rowId xmlns:a16="http://schemas.microsoft.com/office/drawing/2014/main" val="1346224037"/>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396776556"/>
              </p:ext>
            </p:extLst>
          </p:nvPr>
        </p:nvGraphicFramePr>
        <p:xfrm>
          <a:off x="263620" y="5065773"/>
          <a:ext cx="2527751" cy="1217970"/>
        </p:xfrm>
        <a:graphic>
          <a:graphicData uri="http://schemas.openxmlformats.org/drawingml/2006/table">
            <a:tbl>
              <a:tblPr firstRow="1" bandRow="1">
                <a:tableStyleId>{F5AB1C69-6EDB-4FF4-983F-18BD219EF322}</a:tableStyleId>
              </a:tblPr>
              <a:tblGrid>
                <a:gridCol w="1165263">
                  <a:extLst>
                    <a:ext uri="{9D8B030D-6E8A-4147-A177-3AD203B41FA5}">
                      <a16:colId xmlns:a16="http://schemas.microsoft.com/office/drawing/2014/main" val="2318757514"/>
                    </a:ext>
                  </a:extLst>
                </a:gridCol>
                <a:gridCol w="1362488">
                  <a:extLst>
                    <a:ext uri="{9D8B030D-6E8A-4147-A177-3AD203B41FA5}">
                      <a16:colId xmlns:a16="http://schemas.microsoft.com/office/drawing/2014/main" val="2688699460"/>
                    </a:ext>
                  </a:extLst>
                </a:gridCol>
              </a:tblGrid>
              <a:tr h="386827">
                <a:tc gridSpan="2">
                  <a:txBody>
                    <a:bodyPr/>
                    <a:lstStyle/>
                    <a:p>
                      <a:pPr algn="ctr"/>
                      <a:r>
                        <a:rPr lang="en-US" altLang="zh-CN" sz="2000" dirty="0" smtClean="0"/>
                        <a:t>Budget</a:t>
                      </a:r>
                      <a:endParaRPr lang="en-US" sz="2000" dirty="0"/>
                    </a:p>
                  </a:txBody>
                  <a:tcPr/>
                </a:tc>
                <a:tc hMerge="1">
                  <a:txBody>
                    <a:bodyPr/>
                    <a:lstStyle/>
                    <a:p>
                      <a:endParaRPr lang="en-US" sz="2400" dirty="0"/>
                    </a:p>
                  </a:txBody>
                  <a:tcPr/>
                </a:tc>
                <a:extLst>
                  <a:ext uri="{0D108BD9-81ED-4DB2-BD59-A6C34878D82A}">
                    <a16:rowId xmlns:a16="http://schemas.microsoft.com/office/drawing/2014/main" val="653877861"/>
                  </a:ext>
                </a:extLst>
              </a:tr>
              <a:tr h="4254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sng" strike="noStrike" kern="1200" cap="none" spc="0" normalizeH="0" baseline="0" noProof="0" dirty="0" err="1" smtClean="0">
                          <a:ln>
                            <a:noFill/>
                          </a:ln>
                          <a:effectLst/>
                          <a:uLnTx/>
                          <a:uFillTx/>
                        </a:rPr>
                        <a:t>BudgetID</a:t>
                      </a:r>
                      <a:endParaRPr kumimoji="0" lang="en-US" sz="2000" b="1" i="0" u="sng" strike="noStrike" kern="1200" cap="none" spc="0" normalizeH="0" baseline="0" noProof="0" dirty="0" smtClean="0">
                        <a:ln>
                          <a:noFill/>
                        </a:ln>
                        <a:solidFill>
                          <a:schemeClr val="tx1"/>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err="1" smtClean="0">
                          <a:ln>
                            <a:noFill/>
                          </a:ln>
                          <a:effectLst/>
                          <a:uLnTx/>
                          <a:uFillTx/>
                        </a:rPr>
                        <a:t>DeptName</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2082140"/>
                  </a:ext>
                </a:extLst>
              </a:tr>
              <a:tr h="386827">
                <a:tc>
                  <a:txBody>
                    <a:bodyPr/>
                    <a:lstStyle/>
                    <a:p>
                      <a:pPr algn="ctr"/>
                      <a:r>
                        <a:rPr lang="en-US" altLang="zh-CN" sz="2000" i="1" dirty="0" smtClean="0"/>
                        <a:t>10006</a:t>
                      </a:r>
                      <a:endParaRPr lang="en-US" sz="2000" i="1" dirty="0"/>
                    </a:p>
                  </a:txBody>
                  <a:tcPr/>
                </a:tc>
                <a:tc>
                  <a:txBody>
                    <a:bodyPr/>
                    <a:lstStyle/>
                    <a:p>
                      <a:pPr algn="ctr"/>
                      <a:r>
                        <a:rPr lang="en-US" sz="2000" i="1" dirty="0" smtClean="0"/>
                        <a:t>“Finance“</a:t>
                      </a:r>
                    </a:p>
                  </a:txBody>
                  <a:tcPr/>
                </a:tc>
                <a:extLst>
                  <a:ext uri="{0D108BD9-81ED-4DB2-BD59-A6C34878D82A}">
                    <a16:rowId xmlns:a16="http://schemas.microsoft.com/office/drawing/2014/main" val="1346224037"/>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446503582"/>
              </p:ext>
            </p:extLst>
          </p:nvPr>
        </p:nvGraphicFramePr>
        <p:xfrm>
          <a:off x="3538044" y="5032951"/>
          <a:ext cx="3483375" cy="1188720"/>
        </p:xfrm>
        <a:graphic>
          <a:graphicData uri="http://schemas.openxmlformats.org/drawingml/2006/table">
            <a:tbl>
              <a:tblPr firstRow="1" bandRow="1">
                <a:tableStyleId>{5C22544A-7EE6-4342-B048-85BDC9FD1C3A}</a:tableStyleId>
              </a:tblPr>
              <a:tblGrid>
                <a:gridCol w="1166347">
                  <a:extLst>
                    <a:ext uri="{9D8B030D-6E8A-4147-A177-3AD203B41FA5}">
                      <a16:colId xmlns:a16="http://schemas.microsoft.com/office/drawing/2014/main" val="2318757514"/>
                    </a:ext>
                  </a:extLst>
                </a:gridCol>
                <a:gridCol w="1128308">
                  <a:extLst>
                    <a:ext uri="{9D8B030D-6E8A-4147-A177-3AD203B41FA5}">
                      <a16:colId xmlns:a16="http://schemas.microsoft.com/office/drawing/2014/main" val="2688699460"/>
                    </a:ext>
                  </a:extLst>
                </a:gridCol>
                <a:gridCol w="1188720">
                  <a:extLst>
                    <a:ext uri="{9D8B030D-6E8A-4147-A177-3AD203B41FA5}">
                      <a16:colId xmlns:a16="http://schemas.microsoft.com/office/drawing/2014/main" val="3446259517"/>
                    </a:ext>
                  </a:extLst>
                </a:gridCol>
              </a:tblGrid>
              <a:tr h="370840">
                <a:tc gridSpan="3">
                  <a:txBody>
                    <a:bodyPr/>
                    <a:lstStyle/>
                    <a:p>
                      <a:pPr algn="ctr"/>
                      <a:r>
                        <a:rPr lang="en-US" altLang="zh-CN" sz="2000" dirty="0" smtClean="0"/>
                        <a:t>Budget</a:t>
                      </a:r>
                      <a:endParaRPr lang="en-US" sz="2000" dirty="0"/>
                    </a:p>
                  </a:txBody>
                  <a:tcPr/>
                </a:tc>
                <a:tc hMerge="1">
                  <a:txBody>
                    <a:bodyPr/>
                    <a:lstStyle/>
                    <a:p>
                      <a:endParaRPr lang="en-US" sz="2400" dirty="0"/>
                    </a:p>
                  </a:txBody>
                  <a:tcPr/>
                </a:tc>
                <a:tc hMerge="1">
                  <a:txBody>
                    <a:bodyPr/>
                    <a:lstStyle/>
                    <a:p>
                      <a:pPr algn="ctr"/>
                      <a:endParaRPr lang="en-US" sz="2400" dirty="0"/>
                    </a:p>
                  </a:txBody>
                  <a:tcPr/>
                </a:tc>
                <a:extLst>
                  <a:ext uri="{0D108BD9-81ED-4DB2-BD59-A6C34878D82A}">
                    <a16:rowId xmlns:a16="http://schemas.microsoft.com/office/drawing/2014/main" val="65387786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err="1" smtClean="0">
                          <a:ln>
                            <a:noFill/>
                          </a:ln>
                          <a:solidFill>
                            <a:schemeClr val="tx1"/>
                          </a:solidFill>
                          <a:effectLst/>
                          <a:uLnTx/>
                          <a:uFillTx/>
                          <a:latin typeface="+mn-lt"/>
                          <a:ea typeface="+mn-ea"/>
                          <a:cs typeface="+mn-cs"/>
                        </a:rPr>
                        <a:t>BudgetID</a:t>
                      </a:r>
                      <a:endParaRPr kumimoji="0" lang="en-US" sz="2000" b="1" i="0" u="sng" strike="noStrike" kern="1200" cap="none" spc="0" normalizeH="0" baseline="0" noProof="0" dirty="0" smtClean="0">
                        <a:ln>
                          <a:noFill/>
                        </a:ln>
                        <a:solidFill>
                          <a:schemeClr val="tx1"/>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err="1" smtClean="0">
                          <a:ln>
                            <a:noFill/>
                          </a:ln>
                          <a:solidFill>
                            <a:srgbClr val="FF0000"/>
                          </a:solidFill>
                          <a:effectLst/>
                          <a:uLnTx/>
                          <a:uFillTx/>
                          <a:latin typeface="+mn-lt"/>
                          <a:ea typeface="+mn-ea"/>
                          <a:cs typeface="+mn-cs"/>
                        </a:rPr>
                        <a:t>DeptID</a:t>
                      </a:r>
                      <a:endParaRPr kumimoji="0" lang="en-US" sz="2000" b="1" i="0" u="sng" strike="noStrike" kern="1200" cap="none" spc="0" normalizeH="0" baseline="0" noProof="0" dirty="0" smtClean="0">
                        <a:ln>
                          <a:noFill/>
                        </a:ln>
                        <a:solidFill>
                          <a:srgbClr val="FF000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sng" strike="noStrike" kern="1200" cap="none" spc="0" normalizeH="0" baseline="0" noProof="0" dirty="0" smtClean="0">
                          <a:ln>
                            <a:noFill/>
                          </a:ln>
                          <a:solidFill>
                            <a:srgbClr val="FF0000"/>
                          </a:solidFill>
                          <a:effectLst/>
                          <a:uLnTx/>
                          <a:uFillTx/>
                          <a:latin typeface="+mn-lt"/>
                          <a:ea typeface="+mn-ea"/>
                          <a:cs typeface="+mn-cs"/>
                        </a:rPr>
                        <a:t>Amount</a:t>
                      </a:r>
                      <a:endParaRPr kumimoji="0" lang="en-US" sz="2000" b="1" i="0" u="sng" strike="noStrike" kern="1200" cap="none" spc="0" normalizeH="0" baseline="0" noProof="0" dirty="0" smtClean="0">
                        <a:ln>
                          <a:noFill/>
                        </a:ln>
                        <a:solidFill>
                          <a:srgbClr val="FF0000"/>
                        </a:solidFill>
                        <a:effectLst/>
                        <a:uLnTx/>
                        <a:uFillTx/>
                        <a:latin typeface="+mn-lt"/>
                        <a:ea typeface="+mn-ea"/>
                        <a:cs typeface="+mn-cs"/>
                      </a:endParaRPr>
                    </a:p>
                  </a:txBody>
                  <a:tcPr/>
                </a:tc>
                <a:extLst>
                  <a:ext uri="{0D108BD9-81ED-4DB2-BD59-A6C34878D82A}">
                    <a16:rowId xmlns:a16="http://schemas.microsoft.com/office/drawing/2014/main" val="12082140"/>
                  </a:ext>
                </a:extLst>
              </a:tr>
              <a:tr h="370840">
                <a:tc>
                  <a:txBody>
                    <a:bodyPr/>
                    <a:lstStyle/>
                    <a:p>
                      <a:pPr algn="ctr"/>
                      <a:r>
                        <a:rPr lang="en-US" altLang="zh-CN" sz="2000" i="1" dirty="0" smtClean="0"/>
                        <a:t>10006</a:t>
                      </a:r>
                      <a:endParaRPr lang="en-US" sz="2000" i="1" dirty="0"/>
                    </a:p>
                  </a:txBody>
                  <a:tcPr/>
                </a:tc>
                <a:tc>
                  <a:txBody>
                    <a:bodyPr/>
                    <a:lstStyle/>
                    <a:p>
                      <a:pPr algn="ctr"/>
                      <a:endParaRPr lang="en-US" sz="2000" dirty="0" smtClean="0"/>
                    </a:p>
                  </a:txBody>
                  <a:tcPr/>
                </a:tc>
                <a:tc>
                  <a:txBody>
                    <a:bodyPr/>
                    <a:lstStyle/>
                    <a:p>
                      <a:pPr algn="ctr"/>
                      <a:endParaRPr lang="en-US" sz="2000" dirty="0" smtClean="0"/>
                    </a:p>
                  </a:txBody>
                  <a:tcPr/>
                </a:tc>
                <a:extLst>
                  <a:ext uri="{0D108BD9-81ED-4DB2-BD59-A6C34878D82A}">
                    <a16:rowId xmlns:a16="http://schemas.microsoft.com/office/drawing/2014/main" val="1346224037"/>
                  </a:ext>
                </a:extLst>
              </a:tr>
            </a:tbl>
          </a:graphicData>
        </a:graphic>
      </p:graphicFrame>
      <mc:AlternateContent xmlns:mc="http://schemas.openxmlformats.org/markup-compatibility/2006" xmlns:a14="http://schemas.microsoft.com/office/drawing/2010/main">
        <mc:Choice Requires="a14">
          <p:sp>
            <p:nvSpPr>
              <p:cNvPr id="26" name="Content Placeholder 2"/>
              <p:cNvSpPr>
                <a:spLocks noGrp="1"/>
              </p:cNvSpPr>
              <p:nvPr>
                <p:ph idx="1"/>
              </p:nvPr>
            </p:nvSpPr>
            <p:spPr>
              <a:xfrm>
                <a:off x="7021419" y="1657698"/>
                <a:ext cx="5008762" cy="4922666"/>
              </a:xfrm>
            </p:spPr>
            <p:txBody>
              <a:bodyPr>
                <a:normAutofit/>
              </a:bodyPr>
              <a:lstStyle/>
              <a:p>
                <a:pPr marL="0" indent="0">
                  <a:buNone/>
                </a:pPr>
                <a:r>
                  <a:rPr lang="en-US" altLang="zh-CN" sz="2400" b="1" dirty="0" smtClean="0"/>
                  <a:t>Schema Mapping as a plain SO </a:t>
                </a:r>
                <a:r>
                  <a:rPr lang="en-US" altLang="zh-CN" sz="2400" b="1" dirty="0" err="1" smtClean="0"/>
                  <a:t>tgd</a:t>
                </a:r>
                <a:r>
                  <a:rPr lang="en-US" altLang="zh-CN" sz="2400" b="1" dirty="0" smtClean="0"/>
                  <a:t> </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 </m:t>
                        </m:r>
                        <m:r>
                          <a:rPr lang="zh-CN" altLang="en-US" b="1" i="1">
                            <a:solidFill>
                              <a:prstClr val="black">
                                <a:lumMod val="75000"/>
                                <a:lumOff val="25000"/>
                              </a:prstClr>
                            </a:solidFill>
                            <a:latin typeface="Cambria Math" panose="02040503050406030204" pitchFamily="18" charset="0"/>
                          </a:rPr>
                          <m:t>𝝁</m:t>
                        </m:r>
                      </m:e>
                      <m:sub>
                        <m:eqArr>
                          <m:eqArrPr>
                            <m:ctrlPr>
                              <a:rPr lang="en-US" altLang="zh-CN" b="1" i="1">
                                <a:latin typeface="Cambria Math" panose="02040503050406030204" pitchFamily="18" charset="0"/>
                              </a:rPr>
                            </m:ctrlPr>
                          </m:eqArrPr>
                          <m:e>
                            <m:r>
                              <a:rPr lang="en-US" altLang="zh-CN" b="1" i="1">
                                <a:latin typeface="Cambria Math" panose="02040503050406030204" pitchFamily="18" charset="0"/>
                              </a:rPr>
                              <m:t>𝟏</m:t>
                            </m:r>
                          </m:e>
                          <m:e>
                            <m:r>
                              <m:rPr>
                                <m:nor/>
                              </m:rPr>
                              <a:rPr lang="en-US" altLang="zh-CN" b="1" dirty="0"/>
                              <m:t> </m:t>
                            </m:r>
                          </m:e>
                        </m:eqArr>
                      </m:sub>
                    </m:sSub>
                  </m:oMath>
                </a14:m>
                <a:endParaRPr lang="en-US" altLang="zh-CN" sz="3200" b="1" dirty="0" smtClean="0"/>
              </a:p>
            </p:txBody>
          </p:sp>
        </mc:Choice>
        <mc:Fallback xmlns="">
          <p:sp>
            <p:nvSpPr>
              <p:cNvPr id="26" name="Content Placeholder 2"/>
              <p:cNvSpPr>
                <a:spLocks noGrp="1" noRot="1" noChangeAspect="1" noMove="1" noResize="1" noEditPoints="1" noAdjustHandles="1" noChangeArrowheads="1" noChangeShapeType="1" noTextEdit="1"/>
              </p:cNvSpPr>
              <p:nvPr>
                <p:ph idx="1"/>
              </p:nvPr>
            </p:nvSpPr>
            <p:spPr>
              <a:xfrm>
                <a:off x="7021419" y="1657698"/>
                <a:ext cx="5008762" cy="4922666"/>
              </a:xfrm>
              <a:blipFill>
                <a:blip r:embed="rId4"/>
                <a:stretch>
                  <a:fillRect l="-3776" t="-620"/>
                </a:stretch>
              </a:blipFill>
            </p:spPr>
            <p:txBody>
              <a:bodyPr/>
              <a:lstStyle/>
              <a:p>
                <a:r>
                  <a:rPr lang="en-US">
                    <a:noFill/>
                  </a:rPr>
                  <a:t> </a:t>
                </a:r>
              </a:p>
            </p:txBody>
          </p:sp>
        </mc:Fallback>
      </mc:AlternateContent>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078544" y="2267871"/>
            <a:ext cx="5013878" cy="1381981"/>
          </a:xfrm>
          <a:prstGeom prst="rect">
            <a:avLst/>
          </a:prstGeom>
        </p:spPr>
      </p:pic>
      <p:pic>
        <p:nvPicPr>
          <p:cNvPr id="21" name="Content Placeholder 7 1"/>
          <p:cNvPicPr>
            <a:picLocks noChangeAspect="1"/>
          </p:cNvPicPr>
          <p:nvPr/>
        </p:nvPicPr>
        <p:blipFill>
          <a:blip r:embed="rId6"/>
          <a:stretch>
            <a:fillRect/>
          </a:stretch>
        </p:blipFill>
        <p:spPr>
          <a:xfrm>
            <a:off x="2858386" y="3863807"/>
            <a:ext cx="632919" cy="569137"/>
          </a:xfrm>
          <a:prstGeom prst="rect">
            <a:avLst/>
          </a:prstGeom>
        </p:spPr>
      </p:pic>
      <p:pic>
        <p:nvPicPr>
          <p:cNvPr id="22" name="Content Placeholder 7 2"/>
          <p:cNvPicPr>
            <a:picLocks noChangeAspect="1"/>
          </p:cNvPicPr>
          <p:nvPr/>
        </p:nvPicPr>
        <p:blipFill>
          <a:blip r:embed="rId6"/>
          <a:stretch>
            <a:fillRect/>
          </a:stretch>
        </p:blipFill>
        <p:spPr>
          <a:xfrm>
            <a:off x="2864785" y="2267871"/>
            <a:ext cx="632919" cy="569137"/>
          </a:xfrm>
          <a:prstGeom prst="rect">
            <a:avLst/>
          </a:prstGeom>
        </p:spPr>
      </p:pic>
      <p:pic>
        <p:nvPicPr>
          <p:cNvPr id="23" name="Content Placeholder 7 3"/>
          <p:cNvPicPr>
            <a:picLocks noChangeAspect="1"/>
          </p:cNvPicPr>
          <p:nvPr/>
        </p:nvPicPr>
        <p:blipFill>
          <a:blip r:embed="rId6"/>
          <a:stretch>
            <a:fillRect/>
          </a:stretch>
        </p:blipFill>
        <p:spPr>
          <a:xfrm>
            <a:off x="2853613" y="5342742"/>
            <a:ext cx="632919" cy="569137"/>
          </a:xfrm>
          <a:prstGeom prst="rect">
            <a:avLst/>
          </a:prstGeom>
        </p:spPr>
      </p:pic>
      <p:sp>
        <p:nvSpPr>
          <p:cNvPr id="24" name="Rounded Rectangle 23"/>
          <p:cNvSpPr/>
          <p:nvPr/>
        </p:nvSpPr>
        <p:spPr>
          <a:xfrm>
            <a:off x="462577" y="1901101"/>
            <a:ext cx="6130576" cy="13909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021419" y="2504805"/>
            <a:ext cx="3215401" cy="45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04783" y="3421328"/>
            <a:ext cx="6916635" cy="13909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55057" y="4931851"/>
            <a:ext cx="6916635" cy="13909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052539" y="2927975"/>
            <a:ext cx="5039883" cy="45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071692" y="3292019"/>
            <a:ext cx="4958489" cy="45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89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7" grpId="0" animBg="1"/>
      <p:bldP spid="27" grpId="1" animBg="1"/>
      <p:bldP spid="28" grpId="0" animBg="1"/>
      <p:bldP spid="29" grpId="0" animBg="1"/>
      <p:bldP spid="29" grpId="1"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Use Case: </a:t>
            </a:r>
            <a:r>
              <a:rPr lang="en-US" altLang="zh-CN" dirty="0"/>
              <a:t>Schema </a:t>
            </a:r>
            <a:r>
              <a:rPr lang="en-US" altLang="zh-CN" dirty="0" smtClean="0"/>
              <a:t>Mapping </a:t>
            </a:r>
            <a:r>
              <a:rPr lang="en-US" altLang="zh-CN" dirty="0"/>
              <a:t>for </a:t>
            </a:r>
            <a:r>
              <a:rPr lang="en-US" dirty="0" smtClean="0"/>
              <a:t>Heterogeneous Data Lakes</a:t>
            </a:r>
            <a:endParaRPr lang="en-US" dirty="0"/>
          </a:p>
        </p:txBody>
      </p:sp>
      <p:sp>
        <p:nvSpPr>
          <p:cNvPr id="3" name="Content Placeholder 2"/>
          <p:cNvSpPr>
            <a:spLocks noGrp="1"/>
          </p:cNvSpPr>
          <p:nvPr>
            <p:ph idx="1"/>
          </p:nvPr>
        </p:nvSpPr>
        <p:spPr>
          <a:xfrm>
            <a:off x="359229" y="1439498"/>
            <a:ext cx="7958546" cy="2332799"/>
          </a:xfrm>
        </p:spPr>
        <p:txBody>
          <a:bodyPr>
            <a:normAutofit fontScale="92500" lnSpcReduction="20000"/>
          </a:bodyPr>
          <a:lstStyle/>
          <a:p>
            <a:pPr marL="0" indent="0">
              <a:buNone/>
            </a:pPr>
            <a:r>
              <a:rPr lang="en-US" altLang="zh-CN" b="1" dirty="0" smtClean="0"/>
              <a:t>A </a:t>
            </a:r>
            <a:r>
              <a:rPr lang="en-US" b="1" dirty="0" smtClean="0"/>
              <a:t>data lake is a big data </a:t>
            </a:r>
            <a:r>
              <a:rPr lang="en-US" altLang="zh-CN" b="1" dirty="0" smtClean="0"/>
              <a:t>repository [SIGMOD16]: </a:t>
            </a:r>
            <a:endParaRPr lang="en-US" b="1" dirty="0" smtClean="0"/>
          </a:p>
          <a:p>
            <a:r>
              <a:rPr lang="de-DE" sz="1800" dirty="0"/>
              <a:t>Heterogeneous</a:t>
            </a:r>
            <a:r>
              <a:rPr lang="en-US" sz="1800" dirty="0"/>
              <a:t> data ingestion in </a:t>
            </a:r>
            <a:r>
              <a:rPr lang="en-US" sz="1800" b="1" i="1" dirty="0" smtClean="0">
                <a:solidFill>
                  <a:srgbClr val="006DB6"/>
                </a:solidFill>
              </a:rPr>
              <a:t>raw</a:t>
            </a:r>
            <a:r>
              <a:rPr lang="en-US" sz="1800" dirty="0" smtClean="0">
                <a:latin typeface="Arial" charset="0"/>
              </a:rPr>
              <a:t> </a:t>
            </a:r>
            <a:r>
              <a:rPr lang="en-US" sz="1800" dirty="0">
                <a:latin typeface="Arial" charset="0"/>
              </a:rPr>
              <a:t>structures</a:t>
            </a:r>
            <a:r>
              <a:rPr lang="en-US" sz="1800" dirty="0"/>
              <a:t> (Load-As-Is)</a:t>
            </a:r>
          </a:p>
          <a:p>
            <a:r>
              <a:rPr lang="en-US" sz="1800" b="1" dirty="0"/>
              <a:t>Hybrid </a:t>
            </a:r>
            <a:r>
              <a:rPr lang="en-US" sz="1800" dirty="0"/>
              <a:t>data store </a:t>
            </a:r>
            <a:r>
              <a:rPr lang="en-US" sz="1800" dirty="0" smtClean="0"/>
              <a:t>(</a:t>
            </a:r>
            <a:r>
              <a:rPr lang="en-US" sz="1800" b="1" dirty="0" err="1" smtClean="0">
                <a:solidFill>
                  <a:srgbClr val="0070C0"/>
                </a:solidFill>
              </a:rPr>
              <a:t>Polystore</a:t>
            </a:r>
            <a:r>
              <a:rPr lang="en-US" sz="1800" dirty="0" smtClean="0"/>
              <a:t>)</a:t>
            </a:r>
            <a:endParaRPr lang="en-US" sz="1800" dirty="0"/>
          </a:p>
          <a:p>
            <a:r>
              <a:rPr lang="en-US" sz="1800" dirty="0" smtClean="0"/>
              <a:t>Interfaces </a:t>
            </a:r>
            <a:r>
              <a:rPr lang="en-US" sz="1800" dirty="0"/>
              <a:t>to </a:t>
            </a:r>
            <a:r>
              <a:rPr lang="en-US" sz="1800" b="1" i="1" dirty="0">
                <a:solidFill>
                  <a:srgbClr val="006DB6"/>
                </a:solidFill>
              </a:rPr>
              <a:t>explore</a:t>
            </a:r>
            <a:r>
              <a:rPr lang="en-US" sz="1800" dirty="0"/>
              <a:t> and to </a:t>
            </a:r>
            <a:r>
              <a:rPr lang="en-US" sz="1800" b="1" i="1" dirty="0">
                <a:solidFill>
                  <a:srgbClr val="006DB6"/>
                </a:solidFill>
              </a:rPr>
              <a:t>query</a:t>
            </a:r>
            <a:r>
              <a:rPr lang="en-US" sz="1800" dirty="0"/>
              <a:t> data and </a:t>
            </a:r>
            <a:r>
              <a:rPr lang="en-US" sz="1800" dirty="0" smtClean="0"/>
              <a:t>metadata</a:t>
            </a:r>
            <a:endParaRPr lang="en-US" sz="1800" dirty="0"/>
          </a:p>
          <a:p>
            <a:r>
              <a:rPr lang="en-US" sz="1800" dirty="0" smtClean="0"/>
              <a:t>Provide </a:t>
            </a:r>
            <a:r>
              <a:rPr lang="en-US" altLang="zh-CN" sz="1800" b="1" i="1" dirty="0">
                <a:solidFill>
                  <a:srgbClr val="006DB6"/>
                </a:solidFill>
              </a:rPr>
              <a:t>ad-hoc </a:t>
            </a:r>
            <a:r>
              <a:rPr lang="en-US" sz="1800" b="1" i="1" dirty="0">
                <a:solidFill>
                  <a:srgbClr val="006DB6"/>
                </a:solidFill>
              </a:rPr>
              <a:t>data </a:t>
            </a:r>
            <a:r>
              <a:rPr lang="en-US" sz="1800" b="1" i="1" dirty="0" smtClean="0">
                <a:solidFill>
                  <a:srgbClr val="006DB6"/>
                </a:solidFill>
              </a:rPr>
              <a:t>integration</a:t>
            </a:r>
            <a:r>
              <a:rPr lang="en-US" sz="1800" b="1" i="1" dirty="0">
                <a:solidFill>
                  <a:srgbClr val="006DB6"/>
                </a:solidFill>
              </a:rPr>
              <a:t>, </a:t>
            </a:r>
            <a:r>
              <a:rPr lang="en-US" sz="1800" b="1" i="1" dirty="0" smtClean="0">
                <a:solidFill>
                  <a:srgbClr val="006DB6"/>
                </a:solidFill>
              </a:rPr>
              <a:t>(later) transformation</a:t>
            </a:r>
            <a:r>
              <a:rPr lang="en-US" sz="1800" b="1" i="1" dirty="0">
                <a:solidFill>
                  <a:srgbClr val="006DB6"/>
                </a:solidFill>
              </a:rPr>
              <a:t>, and </a:t>
            </a:r>
            <a:r>
              <a:rPr lang="en-US" sz="1800" b="1" i="1" dirty="0" smtClean="0">
                <a:solidFill>
                  <a:srgbClr val="006DB6"/>
                </a:solidFill>
              </a:rPr>
              <a:t>cleaning</a:t>
            </a:r>
          </a:p>
          <a:p>
            <a:r>
              <a:rPr lang="en-US" altLang="zh-CN" sz="1800" b="1" i="1" dirty="0" smtClean="0">
                <a:solidFill>
                  <a:srgbClr val="006DB6"/>
                </a:solidFill>
              </a:rPr>
              <a:t>On-the-fly </a:t>
            </a:r>
            <a:r>
              <a:rPr lang="en-US" altLang="zh-CN" sz="1800" dirty="0"/>
              <a:t>mapping generation</a:t>
            </a:r>
            <a:endParaRPr lang="en-US" sz="1800" dirty="0"/>
          </a:p>
          <a:p>
            <a:pPr marL="0" indent="0">
              <a:buNone/>
            </a:pPr>
            <a:endParaRPr lang="en-US"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5</a:t>
            </a:fld>
            <a:endParaRPr lang="de-DE" dirty="0"/>
          </a:p>
        </p:txBody>
      </p:sp>
      <p:grpSp>
        <p:nvGrpSpPr>
          <p:cNvPr id="25" name="Group 24"/>
          <p:cNvGrpSpPr/>
          <p:nvPr/>
        </p:nvGrpSpPr>
        <p:grpSpPr>
          <a:xfrm>
            <a:off x="10735307" y="1455909"/>
            <a:ext cx="1582969" cy="1442091"/>
            <a:chOff x="9329891" y="2180853"/>
            <a:chExt cx="1917275" cy="1572219"/>
          </a:xfrm>
        </p:grpSpPr>
        <p:sp>
          <p:nvSpPr>
            <p:cNvPr id="12" name="Rectangle 11"/>
            <p:cNvSpPr/>
            <p:nvPr/>
          </p:nvSpPr>
          <p:spPr>
            <a:xfrm>
              <a:off x="9329891" y="2180853"/>
              <a:ext cx="1917275" cy="335549"/>
            </a:xfrm>
            <a:prstGeom prst="rect">
              <a:avLst/>
            </a:prstGeom>
          </p:spPr>
          <p:txBody>
            <a:bodyPr wrap="square">
              <a:spAutoFit/>
            </a:bodyPr>
            <a:lstStyle/>
            <a:p>
              <a:r>
                <a:rPr lang="en-US" sz="1400" dirty="0" smtClean="0">
                  <a:solidFill>
                    <a:srgbClr val="000000"/>
                  </a:solidFill>
                  <a:latin typeface="Arial" panose="020B0604020202020204" pitchFamily="34" charset="0"/>
                </a:rPr>
                <a:t>Business Report</a:t>
              </a:r>
              <a:endParaRPr lang="en-US" sz="1400" dirty="0">
                <a:solidFill>
                  <a:srgbClr val="000000"/>
                </a:solidFill>
                <a:latin typeface="Arial" panose="020B0604020202020204" pitchFamily="34" charset="0"/>
              </a:endParaRPr>
            </a:p>
          </p:txBody>
        </p:sp>
        <p:grpSp>
          <p:nvGrpSpPr>
            <p:cNvPr id="24" name="Group 23"/>
            <p:cNvGrpSpPr/>
            <p:nvPr/>
          </p:nvGrpSpPr>
          <p:grpSpPr>
            <a:xfrm>
              <a:off x="9408447" y="2690192"/>
              <a:ext cx="970749" cy="1062880"/>
              <a:chOff x="10203203" y="4050526"/>
              <a:chExt cx="970749" cy="1062880"/>
            </a:xfrm>
          </p:grpSpPr>
          <p:pic>
            <p:nvPicPr>
              <p:cNvPr id="1026" name="Picture 2" descr="https://static.thenounproject.com/png/1618322-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7469" y="4198773"/>
                <a:ext cx="766383" cy="766383"/>
              </a:xfrm>
              <a:prstGeom prst="rect">
                <a:avLst/>
              </a:prstGeom>
              <a:noFill/>
              <a:extLst>
                <a:ext uri="{909E8E84-426E-40DD-AFC4-6F175D3DCCD1}">
                  <a14:hiddenFill xmlns:a14="http://schemas.microsoft.com/office/drawing/2010/main">
                    <a:solidFill>
                      <a:srgbClr val="FFFFFF"/>
                    </a:solidFill>
                  </a14:hiddenFill>
                </a:ext>
              </a:extLst>
            </p:spPr>
          </p:pic>
          <p:sp>
            <p:nvSpPr>
              <p:cNvPr id="20" name="Teardrop 19"/>
              <p:cNvSpPr/>
              <p:nvPr/>
            </p:nvSpPr>
            <p:spPr>
              <a:xfrm rot="18281587">
                <a:off x="10157138" y="4096591"/>
                <a:ext cx="1062880" cy="970749"/>
              </a:xfrm>
              <a:prstGeom prst="teardrop">
                <a:avLst/>
              </a:prstGeom>
              <a:noFill/>
              <a:ln w="381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grpSp>
        <p:nvGrpSpPr>
          <p:cNvPr id="23" name="Group 22"/>
          <p:cNvGrpSpPr/>
          <p:nvPr/>
        </p:nvGrpSpPr>
        <p:grpSpPr>
          <a:xfrm>
            <a:off x="8121689" y="2788356"/>
            <a:ext cx="1020990" cy="1350409"/>
            <a:chOff x="8318913" y="2386487"/>
            <a:chExt cx="1234510" cy="1665569"/>
          </a:xfrm>
        </p:grpSpPr>
        <p:sp>
          <p:nvSpPr>
            <p:cNvPr id="15" name="Rectangle 14"/>
            <p:cNvSpPr/>
            <p:nvPr/>
          </p:nvSpPr>
          <p:spPr>
            <a:xfrm>
              <a:off x="8373292" y="2386487"/>
              <a:ext cx="1180131" cy="307777"/>
            </a:xfrm>
            <a:prstGeom prst="rect">
              <a:avLst/>
            </a:prstGeom>
          </p:spPr>
          <p:txBody>
            <a:bodyPr wrap="none">
              <a:spAutoFit/>
            </a:bodyPr>
            <a:lstStyle/>
            <a:p>
              <a:r>
                <a:rPr lang="en-US" sz="1400" dirty="0">
                  <a:solidFill>
                    <a:srgbClr val="000000"/>
                  </a:solidFill>
                  <a:latin typeface="Arial" panose="020B0604020202020204" pitchFamily="34" charset="0"/>
                </a:rPr>
                <a:t>Sensor Data</a:t>
              </a:r>
            </a:p>
          </p:txBody>
        </p:sp>
        <p:grpSp>
          <p:nvGrpSpPr>
            <p:cNvPr id="17" name="Group 16"/>
            <p:cNvGrpSpPr/>
            <p:nvPr/>
          </p:nvGrpSpPr>
          <p:grpSpPr>
            <a:xfrm>
              <a:off x="8318913" y="3081307"/>
              <a:ext cx="1062880" cy="970749"/>
              <a:chOff x="8318913" y="3081307"/>
              <a:chExt cx="1062880" cy="970749"/>
            </a:xfrm>
          </p:grpSpPr>
          <p:sp>
            <p:nvSpPr>
              <p:cNvPr id="8" name="Teardrop 7"/>
              <p:cNvSpPr/>
              <p:nvPr/>
            </p:nvSpPr>
            <p:spPr>
              <a:xfrm rot="19495835">
                <a:off x="8318913" y="3081307"/>
                <a:ext cx="1062880" cy="970749"/>
              </a:xfrm>
              <a:prstGeom prst="teardrop">
                <a:avLst/>
              </a:prstGeom>
              <a:noFill/>
              <a:ln w="381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8" name="Picture 4" descr="https://static.thenounproject.com/png/1951362-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0860" y="3152248"/>
                <a:ext cx="790951" cy="79095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 name="Group 21"/>
          <p:cNvGrpSpPr/>
          <p:nvPr/>
        </p:nvGrpSpPr>
        <p:grpSpPr>
          <a:xfrm>
            <a:off x="9237809" y="2096050"/>
            <a:ext cx="1094131" cy="1197436"/>
            <a:chOff x="6106698" y="1746204"/>
            <a:chExt cx="1380506" cy="1562923"/>
          </a:xfrm>
        </p:grpSpPr>
        <p:sp>
          <p:nvSpPr>
            <p:cNvPr id="10" name="Rectangle 9"/>
            <p:cNvSpPr/>
            <p:nvPr/>
          </p:nvSpPr>
          <p:spPr>
            <a:xfrm>
              <a:off x="6106698" y="1746204"/>
              <a:ext cx="1380506" cy="307777"/>
            </a:xfrm>
            <a:prstGeom prst="rect">
              <a:avLst/>
            </a:prstGeom>
          </p:spPr>
          <p:txBody>
            <a:bodyPr wrap="none">
              <a:spAutoFit/>
            </a:bodyPr>
            <a:lstStyle/>
            <a:p>
              <a:r>
                <a:rPr lang="en-US" sz="1400" dirty="0">
                  <a:solidFill>
                    <a:srgbClr val="000000"/>
                  </a:solidFill>
                  <a:latin typeface="Arial" panose="020B0604020202020204" pitchFamily="34" charset="0"/>
                </a:rPr>
                <a:t>Scientific Data </a:t>
              </a:r>
              <a:endParaRPr lang="en-US" sz="1400" dirty="0"/>
            </a:p>
          </p:txBody>
        </p:sp>
        <p:grpSp>
          <p:nvGrpSpPr>
            <p:cNvPr id="21" name="Group 20"/>
            <p:cNvGrpSpPr/>
            <p:nvPr/>
          </p:nvGrpSpPr>
          <p:grpSpPr>
            <a:xfrm>
              <a:off x="6265511" y="2338378"/>
              <a:ext cx="1062880" cy="970749"/>
              <a:chOff x="6896264" y="2080971"/>
              <a:chExt cx="1062880" cy="970749"/>
            </a:xfrm>
          </p:grpSpPr>
          <p:sp>
            <p:nvSpPr>
              <p:cNvPr id="6" name="Teardrop 5"/>
              <p:cNvSpPr/>
              <p:nvPr/>
            </p:nvSpPr>
            <p:spPr>
              <a:xfrm rot="19741148">
                <a:off x="6896264" y="2080971"/>
                <a:ext cx="1062880" cy="970749"/>
              </a:xfrm>
              <a:prstGeom prst="teardrop">
                <a:avLst>
                  <a:gd name="adj" fmla="val 103228"/>
                </a:avLst>
              </a:prstGeom>
              <a:ln w="381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30" name="Picture 6" descr="https://static.thenounproject.com/png/2198987-2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3582" y="2147138"/>
                <a:ext cx="764407" cy="76440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6" name="Group 25"/>
          <p:cNvGrpSpPr/>
          <p:nvPr/>
        </p:nvGrpSpPr>
        <p:grpSpPr>
          <a:xfrm>
            <a:off x="7585314" y="1504201"/>
            <a:ext cx="1354973" cy="1257819"/>
            <a:chOff x="6325918" y="4222099"/>
            <a:chExt cx="1777004" cy="1526153"/>
          </a:xfrm>
        </p:grpSpPr>
        <p:pic>
          <p:nvPicPr>
            <p:cNvPr id="1032" name="Picture 8" descr="https://static.thenounproject.com/png/2731512-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3180" y="4903387"/>
              <a:ext cx="793337" cy="793337"/>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6325918" y="4222099"/>
              <a:ext cx="1777004" cy="1526153"/>
              <a:chOff x="9329891" y="2180853"/>
              <a:chExt cx="1777004" cy="1526153"/>
            </a:xfrm>
          </p:grpSpPr>
          <p:sp>
            <p:nvSpPr>
              <p:cNvPr id="31" name="Rectangle 30"/>
              <p:cNvSpPr/>
              <p:nvPr/>
            </p:nvSpPr>
            <p:spPr>
              <a:xfrm>
                <a:off x="9329891" y="2180853"/>
                <a:ext cx="1777004" cy="373436"/>
              </a:xfrm>
              <a:prstGeom prst="rect">
                <a:avLst/>
              </a:prstGeom>
            </p:spPr>
            <p:txBody>
              <a:bodyPr wrap="square">
                <a:spAutoFit/>
              </a:bodyPr>
              <a:lstStyle/>
              <a:p>
                <a:r>
                  <a:rPr lang="en-US" sz="1400" dirty="0" smtClean="0">
                    <a:solidFill>
                      <a:srgbClr val="000000"/>
                    </a:solidFill>
                    <a:latin typeface="Arial" panose="020B0604020202020204" pitchFamily="34" charset="0"/>
                  </a:rPr>
                  <a:t>Social Media</a:t>
                </a:r>
                <a:endParaRPr lang="en-US" sz="1400" dirty="0">
                  <a:solidFill>
                    <a:srgbClr val="000000"/>
                  </a:solidFill>
                  <a:latin typeface="Arial" panose="020B0604020202020204" pitchFamily="34" charset="0"/>
                </a:endParaRPr>
              </a:p>
            </p:txBody>
          </p:sp>
          <p:sp>
            <p:nvSpPr>
              <p:cNvPr id="34" name="Teardrop 33"/>
              <p:cNvSpPr/>
              <p:nvPr/>
            </p:nvSpPr>
            <p:spPr>
              <a:xfrm rot="19181062">
                <a:off x="9362382" y="2736257"/>
                <a:ext cx="1062880" cy="970749"/>
              </a:xfrm>
              <a:prstGeom prst="teardrop">
                <a:avLst/>
              </a:prstGeom>
              <a:noFill/>
              <a:ln w="381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pic>
        <p:nvPicPr>
          <p:cNvPr id="1034" name="Picture 10" descr="https://static.thenounproject.com/png/909424-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822" y="4635632"/>
            <a:ext cx="1176273" cy="117627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79721" y="4404951"/>
            <a:ext cx="1610313" cy="369332"/>
          </a:xfrm>
          <a:prstGeom prst="rect">
            <a:avLst/>
          </a:prstGeom>
        </p:spPr>
        <p:txBody>
          <a:bodyPr wrap="none">
            <a:spAutoFit/>
          </a:bodyPr>
          <a:lstStyle/>
          <a:p>
            <a:r>
              <a:rPr lang="en-US" altLang="zh-CN" b="1" dirty="0" smtClean="0">
                <a:solidFill>
                  <a:srgbClr val="000000"/>
                </a:solidFill>
                <a:latin typeface="Calibri" panose="020F0502020204030204" pitchFamily="34" charset="0"/>
              </a:rPr>
              <a:t>Data Lake User</a:t>
            </a:r>
            <a:endParaRPr lang="en-US" dirty="0"/>
          </a:p>
        </p:txBody>
      </p:sp>
      <p:pic>
        <p:nvPicPr>
          <p:cNvPr id="1036" name="Picture 12" descr="https://static.thenounproject.com/png/112518-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923" y="4787841"/>
            <a:ext cx="871855" cy="871855"/>
          </a:xfrm>
          <a:prstGeom prst="rect">
            <a:avLst/>
          </a:prstGeom>
          <a:noFill/>
          <a:extLst>
            <a:ext uri="{909E8E84-426E-40DD-AFC4-6F175D3DCCD1}">
              <a14:hiddenFill xmlns:a14="http://schemas.microsoft.com/office/drawing/2010/main">
                <a:solidFill>
                  <a:srgbClr val="FFFFFF"/>
                </a:solidFill>
              </a14:hiddenFill>
            </a:ext>
          </a:extLst>
        </p:spPr>
      </p:pic>
      <p:sp>
        <p:nvSpPr>
          <p:cNvPr id="36" name="Wave 35"/>
          <p:cNvSpPr/>
          <p:nvPr/>
        </p:nvSpPr>
        <p:spPr>
          <a:xfrm rot="10800000">
            <a:off x="2131389" y="3741534"/>
            <a:ext cx="9845933" cy="2563024"/>
          </a:xfrm>
          <a:prstGeom prst="wave">
            <a:avLst/>
          </a:prstGeom>
          <a:noFill/>
          <a:ln w="57150">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0441013" y="3683184"/>
            <a:ext cx="1430328" cy="461665"/>
          </a:xfrm>
          <a:prstGeom prst="rect">
            <a:avLst/>
          </a:prstGeom>
        </p:spPr>
        <p:txBody>
          <a:bodyPr wrap="none">
            <a:spAutoFit/>
          </a:bodyPr>
          <a:lstStyle/>
          <a:p>
            <a:r>
              <a:rPr lang="en-US" altLang="zh-CN" sz="2400" b="1" dirty="0">
                <a:solidFill>
                  <a:srgbClr val="000000"/>
                </a:solidFill>
                <a:latin typeface="Calibri" panose="020F0502020204030204" pitchFamily="34" charset="0"/>
              </a:rPr>
              <a:t>Data Lake</a:t>
            </a:r>
            <a:endParaRPr lang="en-US" sz="2400" dirty="0"/>
          </a:p>
        </p:txBody>
      </p:sp>
      <p:sp>
        <p:nvSpPr>
          <p:cNvPr id="38" name="Rectangle 37"/>
          <p:cNvSpPr/>
          <p:nvPr/>
        </p:nvSpPr>
        <p:spPr>
          <a:xfrm>
            <a:off x="2193354" y="4156527"/>
            <a:ext cx="2050069" cy="646331"/>
          </a:xfrm>
          <a:prstGeom prst="rect">
            <a:avLst/>
          </a:prstGeom>
        </p:spPr>
        <p:txBody>
          <a:bodyPr wrap="square">
            <a:spAutoFit/>
          </a:bodyPr>
          <a:lstStyle/>
          <a:p>
            <a:pPr algn="ctr"/>
            <a:r>
              <a:rPr lang="en-US" altLang="zh-CN" b="1" dirty="0" smtClean="0">
                <a:solidFill>
                  <a:srgbClr val="000000"/>
                </a:solidFill>
                <a:latin typeface="Calibri" panose="020F0502020204030204" pitchFamily="34" charset="0"/>
              </a:rPr>
              <a:t>Partially Integrated Schema</a:t>
            </a:r>
            <a:endParaRPr lang="en-US" dirty="0"/>
          </a:p>
        </p:txBody>
      </p:sp>
      <p:sp>
        <p:nvSpPr>
          <p:cNvPr id="41" name="Left-Right Arrow 40"/>
          <p:cNvSpPr/>
          <p:nvPr/>
        </p:nvSpPr>
        <p:spPr>
          <a:xfrm>
            <a:off x="1532522" y="5039135"/>
            <a:ext cx="1197735" cy="3692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5148616" y="4047574"/>
            <a:ext cx="1200392" cy="648854"/>
            <a:chOff x="5185623" y="4274554"/>
            <a:chExt cx="1200392" cy="648854"/>
          </a:xfrm>
        </p:grpSpPr>
        <p:pic>
          <p:nvPicPr>
            <p:cNvPr id="1038" name="Picture 14" descr="https://static.thenounproject.com/png/250445-20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7161" y="4274554"/>
              <a:ext cx="648854" cy="648854"/>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5185623" y="4287809"/>
              <a:ext cx="556563" cy="369332"/>
            </a:xfrm>
            <a:prstGeom prst="rect">
              <a:avLst/>
            </a:prstGeom>
          </p:spPr>
          <p:txBody>
            <a:bodyPr wrap="none">
              <a:spAutoFit/>
            </a:bodyPr>
            <a:lstStyle/>
            <a:p>
              <a:r>
                <a:rPr lang="en-US" altLang="zh-CN" b="1" dirty="0" smtClean="0">
                  <a:solidFill>
                    <a:srgbClr val="000000"/>
                  </a:solidFill>
                  <a:latin typeface="Calibri" panose="020F0502020204030204" pitchFamily="34" charset="0"/>
                </a:rPr>
                <a:t>DS1</a:t>
              </a:r>
              <a:endParaRPr lang="en-US" dirty="0"/>
            </a:p>
          </p:txBody>
        </p:sp>
      </p:grpSp>
      <p:pic>
        <p:nvPicPr>
          <p:cNvPr id="57" name="Picture 56"/>
          <p:cNvPicPr>
            <a:picLocks noChangeAspect="1"/>
          </p:cNvPicPr>
          <p:nvPr/>
        </p:nvPicPr>
        <p:blipFill>
          <a:blip r:embed="rId9"/>
          <a:stretch>
            <a:fillRect/>
          </a:stretch>
        </p:blipFill>
        <p:spPr>
          <a:xfrm>
            <a:off x="10091179" y="5217850"/>
            <a:ext cx="1109729" cy="937682"/>
          </a:xfrm>
          <a:prstGeom prst="rect">
            <a:avLst/>
          </a:prstGeom>
        </p:spPr>
      </p:pic>
      <p:grpSp>
        <p:nvGrpSpPr>
          <p:cNvPr id="61" name="Group 60"/>
          <p:cNvGrpSpPr/>
          <p:nvPr/>
        </p:nvGrpSpPr>
        <p:grpSpPr>
          <a:xfrm>
            <a:off x="7593835" y="4238812"/>
            <a:ext cx="820273" cy="1070941"/>
            <a:chOff x="6780091" y="4336351"/>
            <a:chExt cx="953196" cy="1229784"/>
          </a:xfrm>
        </p:grpSpPr>
        <p:grpSp>
          <p:nvGrpSpPr>
            <p:cNvPr id="44" name="Group 17"/>
            <p:cNvGrpSpPr>
              <a:grpSpLocks noChangeAspect="1"/>
            </p:cNvGrpSpPr>
            <p:nvPr/>
          </p:nvGrpSpPr>
          <p:grpSpPr bwMode="auto">
            <a:xfrm>
              <a:off x="6780091" y="4737269"/>
              <a:ext cx="953196" cy="828866"/>
              <a:chOff x="4566" y="3007"/>
              <a:chExt cx="598" cy="520"/>
            </a:xfrm>
          </p:grpSpPr>
          <p:sp>
            <p:nvSpPr>
              <p:cNvPr id="45" name="AutoShape 16"/>
              <p:cNvSpPr>
                <a:spLocks noChangeAspect="1" noChangeArrowheads="1" noTextEdit="1"/>
              </p:cNvSpPr>
              <p:nvPr/>
            </p:nvSpPr>
            <p:spPr bwMode="auto">
              <a:xfrm>
                <a:off x="4566" y="3007"/>
                <a:ext cx="588"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8"/>
              <p:cNvSpPr>
                <a:spLocks noEditPoints="1"/>
              </p:cNvSpPr>
              <p:nvPr/>
            </p:nvSpPr>
            <p:spPr bwMode="auto">
              <a:xfrm>
                <a:off x="4752" y="3028"/>
                <a:ext cx="380" cy="489"/>
              </a:xfrm>
              <a:custGeom>
                <a:avLst/>
                <a:gdLst>
                  <a:gd name="T0" fmla="*/ 253 w 380"/>
                  <a:gd name="T1" fmla="*/ 0 h 489"/>
                  <a:gd name="T2" fmla="*/ 380 w 380"/>
                  <a:gd name="T3" fmla="*/ 122 h 489"/>
                  <a:gd name="T4" fmla="*/ 253 w 380"/>
                  <a:gd name="T5" fmla="*/ 122 h 489"/>
                  <a:gd name="T6" fmla="*/ 253 w 380"/>
                  <a:gd name="T7" fmla="*/ 0 h 489"/>
                  <a:gd name="T8" fmla="*/ 0 w 380"/>
                  <a:gd name="T9" fmla="*/ 0 h 489"/>
                  <a:gd name="T10" fmla="*/ 0 w 380"/>
                  <a:gd name="T11" fmla="*/ 489 h 489"/>
                  <a:gd name="T12" fmla="*/ 380 w 380"/>
                  <a:gd name="T13" fmla="*/ 489 h 489"/>
                  <a:gd name="T14" fmla="*/ 380 w 380"/>
                  <a:gd name="T15" fmla="*/ 122 h 489"/>
                  <a:gd name="T16" fmla="*/ 253 w 380"/>
                  <a:gd name="T17" fmla="*/ 122 h 489"/>
                  <a:gd name="T18" fmla="*/ 253 w 380"/>
                  <a:gd name="T19" fmla="*/ 0 h 489"/>
                  <a:gd name="T20" fmla="*/ 0 w 380"/>
                  <a:gd name="T21"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489">
                    <a:moveTo>
                      <a:pt x="253" y="0"/>
                    </a:moveTo>
                    <a:lnTo>
                      <a:pt x="380" y="122"/>
                    </a:lnTo>
                    <a:lnTo>
                      <a:pt x="253" y="122"/>
                    </a:lnTo>
                    <a:lnTo>
                      <a:pt x="253" y="0"/>
                    </a:lnTo>
                    <a:close/>
                    <a:moveTo>
                      <a:pt x="0" y="0"/>
                    </a:moveTo>
                    <a:lnTo>
                      <a:pt x="0" y="489"/>
                    </a:lnTo>
                    <a:lnTo>
                      <a:pt x="380" y="489"/>
                    </a:lnTo>
                    <a:lnTo>
                      <a:pt x="380" y="122"/>
                    </a:lnTo>
                    <a:lnTo>
                      <a:pt x="253" y="122"/>
                    </a:lnTo>
                    <a:lnTo>
                      <a:pt x="253" y="0"/>
                    </a:lnTo>
                    <a:lnTo>
                      <a:pt x="0" y="0"/>
                    </a:ln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
              <p:cNvSpPr>
                <a:spLocks/>
              </p:cNvSpPr>
              <p:nvPr/>
            </p:nvSpPr>
            <p:spPr bwMode="auto">
              <a:xfrm>
                <a:off x="5005" y="3028"/>
                <a:ext cx="127" cy="122"/>
              </a:xfrm>
              <a:custGeom>
                <a:avLst/>
                <a:gdLst>
                  <a:gd name="T0" fmla="*/ 0 w 127"/>
                  <a:gd name="T1" fmla="*/ 0 h 122"/>
                  <a:gd name="T2" fmla="*/ 127 w 127"/>
                  <a:gd name="T3" fmla="*/ 122 h 122"/>
                  <a:gd name="T4" fmla="*/ 0 w 127"/>
                  <a:gd name="T5" fmla="*/ 122 h 122"/>
                  <a:gd name="T6" fmla="*/ 0 w 127"/>
                  <a:gd name="T7" fmla="*/ 0 h 122"/>
                </a:gdLst>
                <a:ahLst/>
                <a:cxnLst>
                  <a:cxn ang="0">
                    <a:pos x="T0" y="T1"/>
                  </a:cxn>
                  <a:cxn ang="0">
                    <a:pos x="T2" y="T3"/>
                  </a:cxn>
                  <a:cxn ang="0">
                    <a:pos x="T4" y="T5"/>
                  </a:cxn>
                  <a:cxn ang="0">
                    <a:pos x="T6" y="T7"/>
                  </a:cxn>
                </a:cxnLst>
                <a:rect l="0" t="0" r="r" b="b"/>
                <a:pathLst>
                  <a:path w="127" h="122">
                    <a:moveTo>
                      <a:pt x="0" y="0"/>
                    </a:moveTo>
                    <a:lnTo>
                      <a:pt x="127" y="122"/>
                    </a:lnTo>
                    <a:lnTo>
                      <a:pt x="0" y="122"/>
                    </a:lnTo>
                    <a:lnTo>
                      <a:pt x="0" y="0"/>
                    </a:lnTo>
                    <a:close/>
                  </a:path>
                </a:pathLst>
              </a:custGeom>
              <a:noFill/>
              <a:ln w="285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20"/>
              <p:cNvSpPr>
                <a:spLocks/>
              </p:cNvSpPr>
              <p:nvPr/>
            </p:nvSpPr>
            <p:spPr bwMode="auto">
              <a:xfrm>
                <a:off x="4752" y="3028"/>
                <a:ext cx="380" cy="489"/>
              </a:xfrm>
              <a:custGeom>
                <a:avLst/>
                <a:gdLst>
                  <a:gd name="T0" fmla="*/ 0 w 380"/>
                  <a:gd name="T1" fmla="*/ 0 h 489"/>
                  <a:gd name="T2" fmla="*/ 0 w 380"/>
                  <a:gd name="T3" fmla="*/ 489 h 489"/>
                  <a:gd name="T4" fmla="*/ 380 w 380"/>
                  <a:gd name="T5" fmla="*/ 489 h 489"/>
                  <a:gd name="T6" fmla="*/ 380 w 380"/>
                  <a:gd name="T7" fmla="*/ 122 h 489"/>
                  <a:gd name="T8" fmla="*/ 253 w 380"/>
                  <a:gd name="T9" fmla="*/ 122 h 489"/>
                  <a:gd name="T10" fmla="*/ 253 w 380"/>
                  <a:gd name="T11" fmla="*/ 0 h 489"/>
                  <a:gd name="T12" fmla="*/ 0 w 380"/>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380" h="489">
                    <a:moveTo>
                      <a:pt x="0" y="0"/>
                    </a:moveTo>
                    <a:lnTo>
                      <a:pt x="0" y="489"/>
                    </a:lnTo>
                    <a:lnTo>
                      <a:pt x="380" y="489"/>
                    </a:lnTo>
                    <a:lnTo>
                      <a:pt x="380" y="122"/>
                    </a:lnTo>
                    <a:lnTo>
                      <a:pt x="253" y="122"/>
                    </a:lnTo>
                    <a:lnTo>
                      <a:pt x="253" y="0"/>
                    </a:lnTo>
                    <a:lnTo>
                      <a:pt x="0" y="0"/>
                    </a:lnTo>
                  </a:path>
                </a:pathLst>
              </a:custGeom>
              <a:noFill/>
              <a:ln w="285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21"/>
              <p:cNvSpPr>
                <a:spLocks noChangeArrowheads="1"/>
              </p:cNvSpPr>
              <p:nvPr/>
            </p:nvSpPr>
            <p:spPr bwMode="auto">
              <a:xfrm>
                <a:off x="4822" y="3256"/>
                <a:ext cx="4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000000"/>
                    </a:solidFill>
                    <a:effectLst/>
                    <a:latin typeface="Calibri" panose="020F0502020204030204" pitchFamily="34" charset="0"/>
                  </a:rPr>
                  <a:t>{</a:t>
                </a:r>
                <a:endParaRPr kumimoji="0" lang="en-US" altLang="en-US" sz="1800" b="1" i="0" u="none" strike="noStrike" cap="none" normalizeH="0" baseline="0" dirty="0" smtClean="0">
                  <a:ln>
                    <a:noFill/>
                  </a:ln>
                  <a:solidFill>
                    <a:schemeClr val="tx1"/>
                  </a:solidFill>
                  <a:effectLst/>
                </a:endParaRPr>
              </a:p>
            </p:txBody>
          </p:sp>
          <p:sp>
            <p:nvSpPr>
              <p:cNvPr id="50" name="Rectangle 22"/>
              <p:cNvSpPr>
                <a:spLocks noChangeArrowheads="1"/>
              </p:cNvSpPr>
              <p:nvPr/>
            </p:nvSpPr>
            <p:spPr bwMode="auto">
              <a:xfrm>
                <a:off x="4860" y="3256"/>
                <a:ext cx="6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000000"/>
                    </a:solidFill>
                    <a:effectLst/>
                    <a:latin typeface="Calibri" panose="020F0502020204030204" pitchFamily="34" charset="0"/>
                  </a:rPr>
                  <a:t>K</a:t>
                </a:r>
                <a:endParaRPr kumimoji="0" lang="en-US" altLang="en-US" sz="1800" b="1" i="0" u="none" strike="noStrike" cap="none" normalizeH="0" baseline="0" dirty="0" smtClean="0">
                  <a:ln>
                    <a:noFill/>
                  </a:ln>
                  <a:solidFill>
                    <a:schemeClr val="tx1"/>
                  </a:solidFill>
                  <a:effectLst/>
                </a:endParaRPr>
              </a:p>
            </p:txBody>
          </p:sp>
          <p:sp>
            <p:nvSpPr>
              <p:cNvPr id="51" name="Rectangle 23"/>
              <p:cNvSpPr>
                <a:spLocks noChangeArrowheads="1"/>
              </p:cNvSpPr>
              <p:nvPr/>
            </p:nvSpPr>
            <p:spPr bwMode="auto">
              <a:xfrm>
                <a:off x="4924" y="3256"/>
                <a:ext cx="10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2" name="Rectangle 24"/>
              <p:cNvSpPr>
                <a:spLocks noChangeArrowheads="1"/>
              </p:cNvSpPr>
              <p:nvPr/>
            </p:nvSpPr>
            <p:spPr bwMode="auto">
              <a:xfrm>
                <a:off x="4957" y="3256"/>
                <a:ext cx="7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000000"/>
                    </a:solidFill>
                    <a:effectLst/>
                    <a:latin typeface="Calibri" panose="020F0502020204030204" pitchFamily="34" charset="0"/>
                  </a:rPr>
                  <a:t>V</a:t>
                </a:r>
                <a:endParaRPr kumimoji="0" lang="en-US" altLang="en-US" sz="1800" b="1" i="0" u="none" strike="noStrike" cap="none" normalizeH="0" baseline="0" dirty="0" smtClean="0">
                  <a:ln>
                    <a:noFill/>
                  </a:ln>
                  <a:solidFill>
                    <a:schemeClr val="tx1"/>
                  </a:solidFill>
                  <a:effectLst/>
                </a:endParaRPr>
              </a:p>
            </p:txBody>
          </p:sp>
          <p:sp>
            <p:nvSpPr>
              <p:cNvPr id="53" name="Rectangle 25"/>
              <p:cNvSpPr>
                <a:spLocks noChangeArrowheads="1"/>
              </p:cNvSpPr>
              <p:nvPr/>
            </p:nvSpPr>
            <p:spPr bwMode="auto">
              <a:xfrm>
                <a:off x="5026" y="3256"/>
                <a:ext cx="13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50"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4" y="3065"/>
                <a:ext cx="333"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4" y="3065"/>
                <a:ext cx="333"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28"/>
              <p:cNvSpPr>
                <a:spLocks noChangeArrowheads="1"/>
              </p:cNvSpPr>
              <p:nvPr/>
            </p:nvSpPr>
            <p:spPr bwMode="auto">
              <a:xfrm>
                <a:off x="4611" y="3077"/>
                <a:ext cx="294" cy="196"/>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9"/>
              <p:cNvSpPr>
                <a:spLocks noChangeArrowheads="1"/>
              </p:cNvSpPr>
              <p:nvPr/>
            </p:nvSpPr>
            <p:spPr bwMode="auto">
              <a:xfrm>
                <a:off x="4611" y="3077"/>
                <a:ext cx="294" cy="196"/>
              </a:xfrm>
              <a:prstGeom prst="rect">
                <a:avLst/>
              </a:pr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30"/>
              <p:cNvSpPr>
                <a:spLocks noChangeArrowheads="1"/>
              </p:cNvSpPr>
              <p:nvPr/>
            </p:nvSpPr>
            <p:spPr bwMode="auto">
              <a:xfrm>
                <a:off x="4613" y="3102"/>
                <a:ext cx="35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FFFFFF"/>
                    </a:solidFill>
                    <a:effectLst/>
                    <a:latin typeface="Calibri" panose="020F0502020204030204" pitchFamily="34" charset="0"/>
                  </a:rPr>
                  <a:t>JSON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59" name="Rectangle 58"/>
            <p:cNvSpPr/>
            <p:nvPr/>
          </p:nvSpPr>
          <p:spPr>
            <a:xfrm>
              <a:off x="6884866" y="4336351"/>
              <a:ext cx="556563" cy="369332"/>
            </a:xfrm>
            <a:prstGeom prst="rect">
              <a:avLst/>
            </a:prstGeom>
          </p:spPr>
          <p:txBody>
            <a:bodyPr wrap="none">
              <a:spAutoFit/>
            </a:bodyPr>
            <a:lstStyle/>
            <a:p>
              <a:r>
                <a:rPr lang="en-US" altLang="zh-CN" b="1" dirty="0" smtClean="0">
                  <a:solidFill>
                    <a:srgbClr val="000000"/>
                  </a:solidFill>
                  <a:latin typeface="Calibri" panose="020F0502020204030204" pitchFamily="34" charset="0"/>
                </a:rPr>
                <a:t>DS2</a:t>
              </a:r>
              <a:endParaRPr lang="en-US" dirty="0"/>
            </a:p>
          </p:txBody>
        </p:sp>
      </p:grpSp>
      <p:sp>
        <p:nvSpPr>
          <p:cNvPr id="60" name="Rectangle 59"/>
          <p:cNvSpPr/>
          <p:nvPr/>
        </p:nvSpPr>
        <p:spPr>
          <a:xfrm>
            <a:off x="10457026" y="4748087"/>
            <a:ext cx="556563" cy="369332"/>
          </a:xfrm>
          <a:prstGeom prst="rect">
            <a:avLst/>
          </a:prstGeom>
        </p:spPr>
        <p:txBody>
          <a:bodyPr wrap="none">
            <a:spAutoFit/>
          </a:bodyPr>
          <a:lstStyle/>
          <a:p>
            <a:r>
              <a:rPr lang="en-US" altLang="zh-CN" b="1" dirty="0" smtClean="0">
                <a:solidFill>
                  <a:srgbClr val="000000"/>
                </a:solidFill>
                <a:latin typeface="Calibri" panose="020F0502020204030204" pitchFamily="34" charset="0"/>
              </a:rPr>
              <a:t>DS3</a:t>
            </a:r>
            <a:endParaRPr lang="en-US" dirty="0"/>
          </a:p>
        </p:txBody>
      </p:sp>
      <p:cxnSp>
        <p:nvCxnSpPr>
          <p:cNvPr id="63" name="Straight Arrow Connector 62"/>
          <p:cNvCxnSpPr/>
          <p:nvPr/>
        </p:nvCxnSpPr>
        <p:spPr>
          <a:xfrm flipV="1">
            <a:off x="3918187" y="4560440"/>
            <a:ext cx="1619013" cy="251246"/>
          </a:xfrm>
          <a:prstGeom prst="straightConnector1">
            <a:avLst/>
          </a:prstGeom>
          <a:ln w="38100">
            <a:solidFill>
              <a:schemeClr val="accent4">
                <a:lumMod val="75000"/>
              </a:schemeClr>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73" name="Straight Arrow Connector 72"/>
          <p:cNvCxnSpPr/>
          <p:nvPr/>
        </p:nvCxnSpPr>
        <p:spPr>
          <a:xfrm flipV="1">
            <a:off x="3918187" y="4889715"/>
            <a:ext cx="3618036" cy="175735"/>
          </a:xfrm>
          <a:prstGeom prst="straightConnector1">
            <a:avLst/>
          </a:prstGeom>
          <a:ln w="38100">
            <a:solidFill>
              <a:schemeClr val="accent4">
                <a:lumMod val="75000"/>
              </a:schemeClr>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77" name="Straight Arrow Connector 76"/>
          <p:cNvCxnSpPr/>
          <p:nvPr/>
        </p:nvCxnSpPr>
        <p:spPr>
          <a:xfrm>
            <a:off x="4070587" y="5217850"/>
            <a:ext cx="5719792" cy="879613"/>
          </a:xfrm>
          <a:prstGeom prst="straightConnector1">
            <a:avLst/>
          </a:prstGeom>
          <a:ln w="38100">
            <a:solidFill>
              <a:schemeClr val="accent4">
                <a:lumMod val="75000"/>
              </a:schemeClr>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5299050" y="5051760"/>
            <a:ext cx="1925527" cy="369332"/>
          </a:xfrm>
          <a:prstGeom prst="rect">
            <a:avLst/>
          </a:prstGeom>
        </p:spPr>
        <p:txBody>
          <a:bodyPr wrap="none">
            <a:spAutoFit/>
          </a:bodyPr>
          <a:lstStyle/>
          <a:p>
            <a:r>
              <a:rPr lang="en-US" b="1" dirty="0" smtClean="0">
                <a:solidFill>
                  <a:schemeClr val="accent3">
                    <a:lumMod val="75000"/>
                  </a:schemeClr>
                </a:solidFill>
                <a:latin typeface="Calibri" panose="020F0502020204030204" pitchFamily="34" charset="0"/>
              </a:rPr>
              <a:t>Schema Mappings</a:t>
            </a:r>
            <a:endParaRPr lang="en-US" dirty="0">
              <a:solidFill>
                <a:schemeClr val="accent3">
                  <a:lumMod val="75000"/>
                </a:schemeClr>
              </a:solidFill>
            </a:endParaRPr>
          </a:p>
        </p:txBody>
      </p:sp>
      <p:sp>
        <p:nvSpPr>
          <p:cNvPr id="4" name="Rectangle 3"/>
          <p:cNvSpPr/>
          <p:nvPr/>
        </p:nvSpPr>
        <p:spPr>
          <a:xfrm>
            <a:off x="2486648" y="5812308"/>
            <a:ext cx="1851854" cy="584775"/>
          </a:xfrm>
          <a:prstGeom prst="rect">
            <a:avLst/>
          </a:prstGeom>
        </p:spPr>
        <p:txBody>
          <a:bodyPr wrap="none">
            <a:spAutoFit/>
          </a:bodyPr>
          <a:lstStyle/>
          <a:p>
            <a:pPr algn="ctr"/>
            <a:r>
              <a:rPr lang="en-US" altLang="zh-CN" sz="1600" b="1" dirty="0" smtClean="0">
                <a:solidFill>
                  <a:srgbClr val="000000"/>
                </a:solidFill>
                <a:latin typeface="Calibri" panose="020F0502020204030204" pitchFamily="34" charset="0"/>
              </a:rPr>
              <a:t>Application-specific</a:t>
            </a:r>
          </a:p>
          <a:p>
            <a:pPr algn="ctr"/>
            <a:r>
              <a:rPr lang="en-US" altLang="zh-CN" sz="1600" b="1" dirty="0" smtClean="0">
                <a:solidFill>
                  <a:srgbClr val="000000"/>
                </a:solidFill>
                <a:latin typeface="Calibri" panose="020F0502020204030204" pitchFamily="34" charset="0"/>
              </a:rPr>
              <a:t>Data Marts</a:t>
            </a:r>
            <a:endParaRPr lang="en-US" sz="1600" dirty="0"/>
          </a:p>
        </p:txBody>
      </p:sp>
    </p:spTree>
    <p:extLst>
      <p:ext uri="{BB962C8B-B14F-4D97-AF65-F5344CB8AC3E}">
        <p14:creationId xmlns:p14="http://schemas.microsoft.com/office/powerpoint/2010/main" val="366367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9229" y="1510332"/>
            <a:ext cx="7874976" cy="3200876"/>
          </a:xfrm>
          <a:prstGeom prst="rect">
            <a:avLst/>
          </a:prstGeom>
        </p:spPr>
        <p:txBody>
          <a:bodyPr wrap="none">
            <a:spAutoFit/>
          </a:bodyPr>
          <a:lstStyle/>
          <a:p>
            <a:r>
              <a:rPr lang="en-US" altLang="zh-CN" sz="2400" dirty="0">
                <a:solidFill>
                  <a:schemeClr val="tx1">
                    <a:lumMod val="75000"/>
                    <a:lumOff val="25000"/>
                  </a:schemeClr>
                </a:solidFill>
              </a:rPr>
              <a:t>E</a:t>
            </a:r>
            <a:r>
              <a:rPr lang="en-US" altLang="zh-CN" sz="2400" dirty="0" smtClean="0">
                <a:solidFill>
                  <a:schemeClr val="tx1">
                    <a:lumMod val="75000"/>
                    <a:lumOff val="25000"/>
                  </a:schemeClr>
                </a:solidFill>
              </a:rPr>
              <a:t>xisting</a:t>
            </a:r>
            <a:r>
              <a:rPr lang="en-US" sz="2400" dirty="0" smtClean="0">
                <a:solidFill>
                  <a:schemeClr val="tx1">
                    <a:lumMod val="75000"/>
                    <a:lumOff val="25000"/>
                  </a:schemeClr>
                </a:solidFill>
              </a:rPr>
              <a:t> approach</a:t>
            </a:r>
            <a:r>
              <a:rPr lang="en-US" altLang="zh-CN" sz="2400" dirty="0" smtClean="0">
                <a:solidFill>
                  <a:schemeClr val="tx1">
                    <a:lumMod val="75000"/>
                    <a:lumOff val="25000"/>
                  </a:schemeClr>
                </a:solidFill>
              </a:rPr>
              <a:t>es</a:t>
            </a:r>
            <a:r>
              <a:rPr lang="en-US" sz="2400" dirty="0">
                <a:solidFill>
                  <a:schemeClr val="tx1">
                    <a:lumMod val="75000"/>
                    <a:lumOff val="25000"/>
                  </a:schemeClr>
                </a:solidFill>
              </a:rPr>
              <a:t> [</a:t>
            </a:r>
            <a:r>
              <a:rPr lang="en-US" sz="2400" dirty="0" smtClean="0">
                <a:solidFill>
                  <a:schemeClr val="tx1">
                    <a:lumMod val="75000"/>
                    <a:lumOff val="25000"/>
                  </a:schemeClr>
                </a:solidFill>
              </a:rPr>
              <a:t>Nash2007</a:t>
            </a:r>
            <a:r>
              <a:rPr lang="en-US" sz="2400" dirty="0">
                <a:solidFill>
                  <a:schemeClr val="tx1">
                    <a:lumMod val="75000"/>
                    <a:lumOff val="25000"/>
                  </a:schemeClr>
                </a:solidFill>
              </a:rPr>
              <a:t>, </a:t>
            </a:r>
            <a:r>
              <a:rPr lang="en-US" sz="2400" dirty="0" smtClean="0">
                <a:solidFill>
                  <a:schemeClr val="tx1">
                    <a:lumMod val="75000"/>
                    <a:lumOff val="25000"/>
                  </a:schemeClr>
                </a:solidFill>
              </a:rPr>
              <a:t>Pichler2011, Arocena2013]</a:t>
            </a:r>
          </a:p>
          <a:p>
            <a:pPr marL="342900" indent="-342900">
              <a:spcBef>
                <a:spcPts val="600"/>
              </a:spcBef>
              <a:buFont typeface="Wingdings" panose="05000000000000000000" pitchFamily="2" charset="2"/>
              <a:buChar char="v"/>
            </a:pPr>
            <a:r>
              <a:rPr lang="en-US" sz="2400" dirty="0" smtClean="0">
                <a:solidFill>
                  <a:schemeClr val="tx1">
                    <a:lumMod val="75000"/>
                    <a:lumOff val="25000"/>
                  </a:schemeClr>
                </a:solidFill>
              </a:rPr>
              <a:t>Based on </a:t>
            </a:r>
            <a:r>
              <a:rPr lang="en-US" altLang="zh-CN" sz="2400" b="1" i="1" dirty="0" smtClean="0">
                <a:solidFill>
                  <a:srgbClr val="0067A6"/>
                </a:solidFill>
              </a:rPr>
              <a:t>de-</a:t>
            </a:r>
            <a:r>
              <a:rPr lang="en-US" altLang="zh-CN" sz="2400" b="1" i="1" dirty="0" err="1" smtClean="0">
                <a:solidFill>
                  <a:srgbClr val="0067A6"/>
                </a:solidFill>
              </a:rPr>
              <a:t>Skolemization</a:t>
            </a:r>
            <a:r>
              <a:rPr lang="en-US" altLang="zh-CN" sz="2400" dirty="0" smtClean="0">
                <a:solidFill>
                  <a:schemeClr val="tx1">
                    <a:lumMod val="75000"/>
                    <a:lumOff val="25000"/>
                  </a:schemeClr>
                </a:solidFill>
              </a:rPr>
              <a:t>:</a:t>
            </a:r>
          </a:p>
          <a:p>
            <a:pPr marL="342900" indent="-342900">
              <a:spcBef>
                <a:spcPts val="600"/>
              </a:spcBef>
              <a:buFont typeface="Wingdings" panose="05000000000000000000" pitchFamily="2" charset="2"/>
              <a:buChar char="v"/>
            </a:pPr>
            <a:r>
              <a:rPr lang="en-US" altLang="zh-CN" sz="2400" dirty="0">
                <a:solidFill>
                  <a:schemeClr val="tx1">
                    <a:lumMod val="75000"/>
                    <a:lumOff val="25000"/>
                  </a:schemeClr>
                </a:solidFill>
              </a:rPr>
              <a:t>Consider only Skolem functions: ordering of the </a:t>
            </a:r>
            <a:r>
              <a:rPr lang="en-US" altLang="zh-CN" sz="2400" dirty="0" smtClean="0">
                <a:solidFill>
                  <a:schemeClr val="tx1">
                    <a:lumMod val="75000"/>
                    <a:lumOff val="25000"/>
                  </a:schemeClr>
                </a:solidFill>
              </a:rPr>
              <a:t>arguments</a:t>
            </a:r>
          </a:p>
          <a:p>
            <a:pPr marL="342900" indent="-342900">
              <a:buFont typeface="Wingdings" panose="05000000000000000000" pitchFamily="2" charset="2"/>
              <a:buChar char="v"/>
            </a:pPr>
            <a:r>
              <a:rPr lang="en-US" altLang="zh-CN" sz="2400" dirty="0" smtClean="0">
                <a:solidFill>
                  <a:schemeClr val="tx1">
                    <a:lumMod val="75000"/>
                    <a:lumOff val="25000"/>
                  </a:schemeClr>
                </a:solidFill>
              </a:rPr>
              <a:t>Limitations:</a:t>
            </a:r>
          </a:p>
          <a:p>
            <a:pPr marL="800100" lvl="1" indent="-342900">
              <a:buFont typeface="Wingdings" panose="05000000000000000000" pitchFamily="2" charset="2"/>
              <a:buChar char="§"/>
            </a:pPr>
            <a:r>
              <a:rPr lang="en-US" altLang="zh-CN" sz="2400" dirty="0" smtClean="0">
                <a:solidFill>
                  <a:schemeClr val="tx1">
                    <a:lumMod val="75000"/>
                    <a:lumOff val="25000"/>
                  </a:schemeClr>
                </a:solidFill>
              </a:rPr>
              <a:t>Hierarchical structure not considered</a:t>
            </a:r>
          </a:p>
          <a:p>
            <a:pPr marL="800100" lvl="1" indent="-342900">
              <a:buFont typeface="Wingdings" panose="05000000000000000000" pitchFamily="2" charset="2"/>
              <a:buChar char="v"/>
            </a:pPr>
            <a:endParaRPr lang="en-US" altLang="zh-CN" sz="2400" dirty="0" smtClean="0">
              <a:solidFill>
                <a:schemeClr val="tx1">
                  <a:lumMod val="75000"/>
                  <a:lumOff val="25000"/>
                </a:schemeClr>
              </a:solidFill>
            </a:endParaRPr>
          </a:p>
          <a:p>
            <a:pPr marL="800100" lvl="1" indent="-342900">
              <a:buFont typeface="Wingdings" panose="05000000000000000000" pitchFamily="2" charset="2"/>
              <a:buChar char="v"/>
            </a:pPr>
            <a:endParaRPr lang="en-US" altLang="zh-CN" sz="2400" dirty="0" smtClean="0">
              <a:solidFill>
                <a:schemeClr val="tx1">
                  <a:lumMod val="75000"/>
                  <a:lumOff val="25000"/>
                </a:schemeClr>
              </a:solidFill>
            </a:endParaRPr>
          </a:p>
          <a:p>
            <a:pPr marL="800100" lvl="1" indent="-342900">
              <a:buFont typeface="Wingdings" panose="05000000000000000000" pitchFamily="2" charset="2"/>
              <a:buChar char="Ø"/>
            </a:pPr>
            <a:endParaRPr lang="en-US" altLang="zh-CN" sz="2400" dirty="0">
              <a:solidFill>
                <a:schemeClr val="tx1">
                  <a:lumMod val="75000"/>
                  <a:lumOff val="25000"/>
                </a:schemeClr>
              </a:solidFill>
            </a:endParaRPr>
          </a:p>
        </p:txBody>
      </p:sp>
      <p:sp>
        <p:nvSpPr>
          <p:cNvPr id="2" name="Title 1"/>
          <p:cNvSpPr>
            <a:spLocks noGrp="1"/>
          </p:cNvSpPr>
          <p:nvPr>
            <p:ph type="title"/>
          </p:nvPr>
        </p:nvSpPr>
        <p:spPr/>
        <p:txBody>
          <a:bodyPr/>
          <a:lstStyle/>
          <a:p>
            <a:r>
              <a:rPr lang="en-US" altLang="zh-CN" dirty="0" smtClean="0"/>
              <a:t>Research Questions</a:t>
            </a:r>
            <a:endParaRPr lang="en-US" dirty="0"/>
          </a:p>
        </p:txBody>
      </p:sp>
      <p:sp>
        <p:nvSpPr>
          <p:cNvPr id="3" name="Content Placeholder 2"/>
          <p:cNvSpPr>
            <a:spLocks noGrp="1"/>
          </p:cNvSpPr>
          <p:nvPr>
            <p:ph idx="1"/>
          </p:nvPr>
        </p:nvSpPr>
        <p:spPr>
          <a:xfrm>
            <a:off x="246222" y="1463854"/>
            <a:ext cx="11487150" cy="3789326"/>
          </a:xfrm>
        </p:spPr>
        <p:txBody>
          <a:bodyPr/>
          <a:lstStyle/>
          <a:p>
            <a:r>
              <a:rPr lang="en-US" i="1" dirty="0" smtClean="0"/>
              <a:t>Q1: Given a schema mapping expressed as a plain SO </a:t>
            </a:r>
            <a:r>
              <a:rPr lang="en-US" i="1" dirty="0" err="1" smtClean="0"/>
              <a:t>tgd</a:t>
            </a:r>
            <a:r>
              <a:rPr lang="en-US" i="1" dirty="0" smtClean="0"/>
              <a:t> </a:t>
            </a:r>
            <a:r>
              <a:rPr lang="el-GR" i="1" dirty="0" smtClean="0"/>
              <a:t>μ</a:t>
            </a:r>
            <a:r>
              <a:rPr lang="en-US" i="1" dirty="0" smtClean="0"/>
              <a:t>, is there a single nested </a:t>
            </a:r>
            <a:r>
              <a:rPr lang="en-US" i="1" dirty="0" err="1" smtClean="0"/>
              <a:t>tgd</a:t>
            </a:r>
            <a:r>
              <a:rPr lang="en-US" i="1" dirty="0" smtClean="0"/>
              <a:t> </a:t>
            </a:r>
            <a:r>
              <a:rPr lang="el-GR" i="1" dirty="0" smtClean="0"/>
              <a:t>λ</a:t>
            </a:r>
            <a:r>
              <a:rPr lang="en-US" i="1" dirty="0" smtClean="0"/>
              <a:t> or a set of nested tgds </a:t>
            </a:r>
            <a:r>
              <a:rPr lang="el-GR" i="1" dirty="0" smtClean="0"/>
              <a:t>Λ </a:t>
            </a:r>
            <a:r>
              <a:rPr lang="en-US" i="1" dirty="0" smtClean="0"/>
              <a:t>logically equivalent to </a:t>
            </a:r>
            <a:r>
              <a:rPr lang="el-GR" i="1" dirty="0" smtClean="0"/>
              <a:t>μ</a:t>
            </a:r>
            <a:r>
              <a:rPr lang="en-US" i="1" dirty="0" smtClean="0"/>
              <a:t>?</a:t>
            </a:r>
            <a:endParaRPr lang="en-US" i="1"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6</a:t>
            </a:fld>
            <a:endParaRPr lang="de-DE" dirty="0"/>
          </a:p>
        </p:txBody>
      </p:sp>
      <p:pic>
        <p:nvPicPr>
          <p:cNvPr id="7" name="Picture 6"/>
          <p:cNvPicPr>
            <a:picLocks noChangeAspect="1"/>
          </p:cNvPicPr>
          <p:nvPr/>
        </p:nvPicPr>
        <p:blipFill rotWithShape="1">
          <a:blip r:embed="rId5"/>
          <a:srcRect t="22250"/>
          <a:stretch/>
        </p:blipFill>
        <p:spPr>
          <a:xfrm>
            <a:off x="4366137" y="1954060"/>
            <a:ext cx="5000615" cy="461994"/>
          </a:xfrm>
          <a:prstGeom prst="rect">
            <a:avLst/>
          </a:prstGeom>
        </p:spPr>
      </p:pic>
      <p:grpSp>
        <p:nvGrpSpPr>
          <p:cNvPr id="20" name="Group 19"/>
          <p:cNvGrpSpPr/>
          <p:nvPr/>
        </p:nvGrpSpPr>
        <p:grpSpPr>
          <a:xfrm>
            <a:off x="599928" y="4061126"/>
            <a:ext cx="5137991" cy="1848261"/>
            <a:chOff x="599928" y="4061126"/>
            <a:chExt cx="5137991" cy="1848261"/>
          </a:xfrm>
        </p:grpSpPr>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724041" y="4527406"/>
              <a:ext cx="5013878" cy="1381981"/>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599928" y="4061126"/>
                  <a:ext cx="4635884" cy="495136"/>
                </a:xfrm>
                <a:prstGeom prst="rect">
                  <a:avLst/>
                </a:prstGeom>
              </p:spPr>
              <p:txBody>
                <a:bodyPr wrap="none">
                  <a:spAutoFit/>
                </a:bodyPr>
                <a:lstStyle/>
                <a:p>
                  <a:r>
                    <a:rPr lang="en-US" altLang="zh-CN" sz="2400" b="1" dirty="0" smtClean="0"/>
                    <a:t>Running Example:  </a:t>
                  </a:r>
                  <a:r>
                    <a:rPr lang="en-US" altLang="zh-CN" sz="2400" b="1" dirty="0"/>
                    <a:t>plain SO </a:t>
                  </a:r>
                  <a:r>
                    <a:rPr lang="en-US" altLang="zh-CN" sz="2400" b="1" dirty="0" err="1"/>
                    <a:t>tgd</a:t>
                  </a:r>
                  <a:r>
                    <a:rPr lang="en-US" altLang="zh-CN" sz="2400" b="1" dirty="0"/>
                    <a:t> </a:t>
                  </a:r>
                  <a14:m>
                    <m:oMath xmlns:m="http://schemas.openxmlformats.org/officeDocument/2006/math">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 </m:t>
                          </m:r>
                          <m:r>
                            <a:rPr lang="zh-CN" altLang="en-US" sz="2400" b="1" i="1">
                              <a:solidFill>
                                <a:prstClr val="black">
                                  <a:lumMod val="75000"/>
                                  <a:lumOff val="25000"/>
                                </a:prstClr>
                              </a:solidFill>
                              <a:latin typeface="Cambria Math" panose="02040503050406030204" pitchFamily="18" charset="0"/>
                            </a:rPr>
                            <m:t>𝝁</m:t>
                          </m:r>
                        </m:e>
                        <m:sub>
                          <m:eqArr>
                            <m:eqArrPr>
                              <m:ctrlPr>
                                <a:rPr lang="en-US" altLang="zh-CN" sz="2400" b="1" i="1">
                                  <a:latin typeface="Cambria Math" panose="02040503050406030204" pitchFamily="18" charset="0"/>
                                </a:rPr>
                              </m:ctrlPr>
                            </m:eqArrPr>
                            <m:e>
                              <m:r>
                                <a:rPr lang="en-US" altLang="zh-CN" sz="2400" b="1" i="1">
                                  <a:latin typeface="Cambria Math" panose="02040503050406030204" pitchFamily="18" charset="0"/>
                                </a:rPr>
                                <m:t>𝟏</m:t>
                              </m:r>
                            </m:e>
                            <m:e>
                              <m:r>
                                <m:rPr>
                                  <m:nor/>
                                </m:rPr>
                                <a:rPr lang="en-US" altLang="zh-CN" sz="2400" b="1" dirty="0"/>
                                <m:t> </m:t>
                              </m:r>
                            </m:e>
                          </m:eqArr>
                        </m:sub>
                      </m:sSub>
                    </m:oMath>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599928" y="4061126"/>
                  <a:ext cx="4635884" cy="495136"/>
                </a:xfrm>
                <a:prstGeom prst="rect">
                  <a:avLst/>
                </a:prstGeom>
                <a:blipFill>
                  <a:blip r:embed="rId7"/>
                  <a:stretch>
                    <a:fillRect l="-1971" t="-8642" b="-22222"/>
                  </a:stretch>
                </a:blipFill>
              </p:spPr>
              <p:txBody>
                <a:bodyPr/>
                <a:lstStyle/>
                <a:p>
                  <a:r>
                    <a:rPr lang="en-US">
                      <a:noFill/>
                    </a:rPr>
                    <a:t> </a:t>
                  </a:r>
                </a:p>
              </p:txBody>
            </p:sp>
          </mc:Fallback>
        </mc:AlternateContent>
      </p:grpSp>
      <p:sp>
        <p:nvSpPr>
          <p:cNvPr id="10" name="Rounded Rectangle 9"/>
          <p:cNvSpPr/>
          <p:nvPr/>
        </p:nvSpPr>
        <p:spPr>
          <a:xfrm>
            <a:off x="2874078" y="4774768"/>
            <a:ext cx="609902" cy="454056"/>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57183" y="5159057"/>
            <a:ext cx="871343" cy="454056"/>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557183" y="5138573"/>
            <a:ext cx="871343" cy="45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604432" y="5627817"/>
            <a:ext cx="827832" cy="4097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6143567" y="3982815"/>
            <a:ext cx="4877617" cy="1852438"/>
            <a:chOff x="6143567" y="3982815"/>
            <a:chExt cx="4877617" cy="1852438"/>
          </a:xfrm>
        </p:grpSpPr>
        <mc:AlternateContent xmlns:mc="http://schemas.openxmlformats.org/markup-compatibility/2006" xmlns:a14="http://schemas.microsoft.com/office/drawing/2010/main">
          <mc:Choice Requires="a14">
            <p:sp>
              <p:nvSpPr>
                <p:cNvPr id="14" name="Rectangle 13"/>
                <p:cNvSpPr/>
                <p:nvPr/>
              </p:nvSpPr>
              <p:spPr>
                <a:xfrm>
                  <a:off x="6143567" y="3982815"/>
                  <a:ext cx="4877617" cy="523220"/>
                </a:xfrm>
                <a:prstGeom prst="rect">
                  <a:avLst/>
                </a:prstGeom>
              </p:spPr>
              <p:txBody>
                <a:bodyPr wrap="none">
                  <a:spAutoFit/>
                </a:bodyPr>
                <a:lstStyle/>
                <a:p>
                  <a:r>
                    <a:rPr lang="en-US" altLang="zh-CN" sz="2400" b="1" dirty="0" smtClean="0"/>
                    <a:t>Our approach </a:t>
                  </a:r>
                  <a:r>
                    <a:rPr lang="en-US" altLang="zh-CN" sz="2800" b="1" dirty="0" smtClean="0"/>
                    <a:t>can</a:t>
                  </a:r>
                  <a:r>
                    <a:rPr lang="en-US" altLang="zh-CN" sz="2400" b="1" dirty="0" smtClean="0"/>
                    <a:t> find nested </a:t>
                  </a:r>
                  <a:r>
                    <a:rPr lang="en-US" altLang="zh-CN" sz="2400" b="1" dirty="0" err="1"/>
                    <a:t>tgd</a:t>
                  </a:r>
                  <a:r>
                    <a:rPr lang="en-US" altLang="zh-CN" sz="2400" b="1" dirty="0"/>
                    <a:t> </a:t>
                  </a:r>
                  <a14:m>
                    <m:oMath xmlns:m="http://schemas.openxmlformats.org/officeDocument/2006/math">
                      <m:sSub>
                        <m:sSubPr>
                          <m:ctrlPr>
                            <a:rPr lang="en-US" altLang="zh-CN" sz="2400" b="1" i="1">
                              <a:latin typeface="Cambria Math" panose="02040503050406030204" pitchFamily="18" charset="0"/>
                            </a:rPr>
                          </m:ctrlPr>
                        </m:sSubPr>
                        <m:e>
                          <m:r>
                            <m:rPr>
                              <m:nor/>
                            </m:rPr>
                            <a:rPr lang="el-GR" altLang="zh-CN" sz="2400" b="1" dirty="0"/>
                            <m:t>λ</m:t>
                          </m:r>
                        </m:e>
                        <m:sub>
                          <m:eqArr>
                            <m:eqArrPr>
                              <m:ctrlPr>
                                <a:rPr lang="en-US" altLang="zh-CN" sz="2400" b="1" i="1">
                                  <a:latin typeface="Cambria Math" panose="02040503050406030204" pitchFamily="18" charset="0"/>
                                </a:rPr>
                              </m:ctrlPr>
                            </m:eqArrPr>
                            <m:e>
                              <m:r>
                                <a:rPr lang="en-US" altLang="zh-CN" sz="2400" b="1" i="1">
                                  <a:latin typeface="Cambria Math" panose="02040503050406030204" pitchFamily="18" charset="0"/>
                                </a:rPr>
                                <m:t>𝟏</m:t>
                              </m:r>
                            </m:e>
                            <m:e>
                              <m:r>
                                <m:rPr>
                                  <m:nor/>
                                </m:rPr>
                                <a:rPr lang="en-US" altLang="zh-CN" sz="2400" b="1" dirty="0"/>
                                <m:t> </m:t>
                              </m:r>
                            </m:e>
                          </m:eqArr>
                        </m:sub>
                      </m:sSub>
                    </m:oMath>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6143567" y="3982815"/>
                  <a:ext cx="4877617" cy="523220"/>
                </a:xfrm>
                <a:prstGeom prst="rect">
                  <a:avLst/>
                </a:prstGeom>
                <a:blipFill>
                  <a:blip r:embed="rId8"/>
                  <a:stretch>
                    <a:fillRect l="-2000" t="-12791" b="-30233"/>
                  </a:stretch>
                </a:blipFill>
              </p:spPr>
              <p:txBody>
                <a:bodyPr/>
                <a:lstStyle/>
                <a:p>
                  <a:r>
                    <a:rPr lang="en-US">
                      <a:noFill/>
                    </a:rPr>
                    <a:t> </a:t>
                  </a:r>
                </a:p>
              </p:txBody>
            </p:sp>
          </mc:Fallback>
        </mc:AlternateContent>
        <p:pic>
          <p:nvPicPr>
            <p:cNvPr id="29" name="Picture 2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450567" y="4808205"/>
              <a:ext cx="4263619" cy="1027048"/>
            </a:xfrm>
            <a:prstGeom prst="rect">
              <a:avLst/>
            </a:prstGeom>
          </p:spPr>
        </p:pic>
      </p:grpSp>
      <p:sp>
        <p:nvSpPr>
          <p:cNvPr id="19" name="Rectangle 18"/>
          <p:cNvSpPr/>
          <p:nvPr/>
        </p:nvSpPr>
        <p:spPr>
          <a:xfrm>
            <a:off x="359229" y="3459389"/>
            <a:ext cx="5526065" cy="461665"/>
          </a:xfrm>
          <a:prstGeom prst="rect">
            <a:avLst/>
          </a:prstGeom>
        </p:spPr>
        <p:txBody>
          <a:bodyPr wrap="none">
            <a:spAutoFit/>
          </a:bodyPr>
          <a:lstStyle/>
          <a:p>
            <a:pPr marL="800100" lvl="1" indent="-342900">
              <a:buFont typeface="Wingdings" panose="05000000000000000000" pitchFamily="2" charset="2"/>
              <a:buChar char="§"/>
            </a:pPr>
            <a:r>
              <a:rPr lang="en-US" altLang="zh-CN" sz="2400" dirty="0">
                <a:solidFill>
                  <a:schemeClr val="tx1">
                    <a:lumMod val="75000"/>
                    <a:lumOff val="25000"/>
                  </a:schemeClr>
                </a:solidFill>
              </a:rPr>
              <a:t>Multiple alternatives not considered</a:t>
            </a:r>
          </a:p>
        </p:txBody>
      </p:sp>
      <p:sp>
        <p:nvSpPr>
          <p:cNvPr id="16" name="Rectangle 15"/>
          <p:cNvSpPr/>
          <p:nvPr/>
        </p:nvSpPr>
        <p:spPr>
          <a:xfrm>
            <a:off x="6175574" y="4403006"/>
            <a:ext cx="3993401" cy="400110"/>
          </a:xfrm>
          <a:prstGeom prst="rect">
            <a:avLst/>
          </a:prstGeom>
        </p:spPr>
        <p:txBody>
          <a:bodyPr wrap="none">
            <a:spAutoFit/>
          </a:bodyPr>
          <a:lstStyle/>
          <a:p>
            <a:r>
              <a:rPr lang="en-US" sz="2000" b="1" dirty="0" smtClean="0">
                <a:solidFill>
                  <a:srgbClr val="000000"/>
                </a:solidFill>
                <a:latin typeface="Consolas" panose="020B0609020204030204" pitchFamily="49" charset="0"/>
              </a:rPr>
              <a:t>No containment </a:t>
            </a:r>
            <a:r>
              <a:rPr lang="en-US" sz="2000" b="1" dirty="0">
                <a:solidFill>
                  <a:srgbClr val="000000"/>
                </a:solidFill>
                <a:latin typeface="Consolas" panose="020B0609020204030204" pitchFamily="49" charset="0"/>
              </a:rPr>
              <a:t>relationship</a:t>
            </a:r>
            <a:endParaRPr lang="en-US" sz="2000" b="1" dirty="0"/>
          </a:p>
        </p:txBody>
      </p:sp>
      <p:sp>
        <p:nvSpPr>
          <p:cNvPr id="17" name="Rectangle 16"/>
          <p:cNvSpPr/>
          <p:nvPr/>
        </p:nvSpPr>
        <p:spPr>
          <a:xfrm>
            <a:off x="6110284" y="5053125"/>
            <a:ext cx="5107488" cy="400110"/>
          </a:xfrm>
          <a:prstGeom prst="rect">
            <a:avLst/>
          </a:prstGeom>
        </p:spPr>
        <p:txBody>
          <a:bodyPr wrap="none">
            <a:spAutoFit/>
          </a:bodyPr>
          <a:lstStyle/>
          <a:p>
            <a:r>
              <a:rPr lang="en-US" sz="2000" b="1" dirty="0">
                <a:solidFill>
                  <a:srgbClr val="000000"/>
                </a:solidFill>
                <a:latin typeface="Consolas" panose="020B0609020204030204" pitchFamily="49" charset="0"/>
              </a:rPr>
              <a:t>Skolem</a:t>
            </a:r>
            <a:r>
              <a:rPr lang="en-US" dirty="0">
                <a:solidFill>
                  <a:srgbClr val="000000"/>
                </a:solidFill>
                <a:latin typeface="Consolas" panose="020B0609020204030204" pitchFamily="49" charset="0"/>
              </a:rPr>
              <a:t> </a:t>
            </a:r>
            <a:r>
              <a:rPr lang="en-US" sz="2000" b="1" dirty="0">
                <a:solidFill>
                  <a:srgbClr val="000000"/>
                </a:solidFill>
                <a:latin typeface="Consolas" panose="020B0609020204030204" pitchFamily="49" charset="0"/>
              </a:rPr>
              <a:t>functions cannot be </a:t>
            </a:r>
            <a:r>
              <a:rPr lang="en-US" altLang="zh-CN" sz="2000" b="1" dirty="0">
                <a:solidFill>
                  <a:srgbClr val="000000"/>
                </a:solidFill>
                <a:latin typeface="Consolas" panose="020B0609020204030204" pitchFamily="49" charset="0"/>
              </a:rPr>
              <a:t>ordered </a:t>
            </a:r>
            <a:endParaRPr lang="en-US" sz="2000" b="1" dirty="0">
              <a:solidFill>
                <a:srgbClr val="000000"/>
              </a:solidFill>
              <a:latin typeface="Consolas" panose="020B0609020204030204" pitchFamily="49" charset="0"/>
            </a:endParaRPr>
          </a:p>
        </p:txBody>
      </p:sp>
      <p:sp>
        <p:nvSpPr>
          <p:cNvPr id="18" name="Rectangle 17"/>
          <p:cNvSpPr/>
          <p:nvPr/>
        </p:nvSpPr>
        <p:spPr>
          <a:xfrm>
            <a:off x="6123986" y="5847772"/>
            <a:ext cx="4684296" cy="400110"/>
          </a:xfrm>
          <a:prstGeom prst="rect">
            <a:avLst/>
          </a:prstGeom>
        </p:spPr>
        <p:txBody>
          <a:bodyPr wrap="none">
            <a:spAutoFit/>
          </a:bodyPr>
          <a:lstStyle/>
          <a:p>
            <a:r>
              <a:rPr lang="en-US" altLang="zh-CN" sz="2000" b="1" dirty="0">
                <a:solidFill>
                  <a:srgbClr val="000000"/>
                </a:solidFill>
                <a:latin typeface="Consolas" panose="020B0609020204030204" pitchFamily="49" charset="0"/>
              </a:rPr>
              <a:t>Not</a:t>
            </a:r>
            <a:r>
              <a:rPr lang="en-US" altLang="zh-CN" dirty="0">
                <a:solidFill>
                  <a:srgbClr val="000000"/>
                </a:solidFill>
                <a:latin typeface="Consolas" panose="020B0609020204030204" pitchFamily="49" charset="0"/>
              </a:rPr>
              <a:t> </a:t>
            </a:r>
            <a:r>
              <a:rPr lang="en-US" altLang="zh-CN" sz="2000" b="1" dirty="0">
                <a:solidFill>
                  <a:srgbClr val="000000"/>
                </a:solidFill>
                <a:latin typeface="Consolas" panose="020B0609020204030204" pitchFamily="49" charset="0"/>
              </a:rPr>
              <a:t>rewritable by existing works</a:t>
            </a:r>
            <a:endParaRPr lang="en-US" sz="2000" b="1" dirty="0">
              <a:solidFill>
                <a:srgbClr val="000000"/>
              </a:solidFill>
              <a:latin typeface="Consolas" panose="020B0609020204030204" pitchFamily="49" charset="0"/>
            </a:endParaRPr>
          </a:p>
        </p:txBody>
      </p:sp>
      <p:sp>
        <p:nvSpPr>
          <p:cNvPr id="22" name="Chevron 21"/>
          <p:cNvSpPr/>
          <p:nvPr/>
        </p:nvSpPr>
        <p:spPr>
          <a:xfrm rot="5400000">
            <a:off x="7903860" y="4789856"/>
            <a:ext cx="329118" cy="31286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7900306" y="5447437"/>
            <a:ext cx="329118" cy="31286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398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2"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xit" presetSubtype="0" fill="hold" grpId="2" nodeType="withEffect">
                                  <p:stCondLst>
                                    <p:cond delay="0"/>
                                  </p:stCondLst>
                                  <p:childTnLst>
                                    <p:set>
                                      <p:cBhvr>
                                        <p:cTn id="66" dur="1" fill="hold">
                                          <p:stCondLst>
                                            <p:cond delay="0"/>
                                          </p:stCondLst>
                                        </p:cTn>
                                        <p:tgtEl>
                                          <p:spTgt spid="16"/>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22"/>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17"/>
                                        </p:tgtEl>
                                        <p:attrNameLst>
                                          <p:attrName>style.visibility</p:attrName>
                                        </p:attrNameLst>
                                      </p:cBhvr>
                                      <p:to>
                                        <p:strVal val="hidden"/>
                                      </p:to>
                                    </p:set>
                                  </p:childTnLst>
                                </p:cTn>
                              </p:par>
                              <p:par>
                                <p:cTn id="71" presetID="1" presetClass="exit" presetSubtype="0" fill="hold" grpId="2"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xit" presetSubtype="0" fill="hold" grpId="2" nodeType="withEffect">
                                  <p:stCondLst>
                                    <p:cond delay="0"/>
                                  </p:stCondLst>
                                  <p:childTnLst>
                                    <p:set>
                                      <p:cBhvr>
                                        <p:cTn id="74" dur="1" fill="hold">
                                          <p:stCondLst>
                                            <p:cond delay="0"/>
                                          </p:stCondLst>
                                        </p:cTn>
                                        <p:tgtEl>
                                          <p:spTgt spid="18"/>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1" presetClass="exit" presetSubtype="0" fill="hold" grpId="2" nodeType="withEffect">
                                  <p:stCondLst>
                                    <p:cond delay="0"/>
                                  </p:stCondLst>
                                  <p:childTnLst>
                                    <p:set>
                                      <p:cBhvr>
                                        <p:cTn id="82" dur="1" fill="hold">
                                          <p:stCondLst>
                                            <p:cond delay="0"/>
                                          </p:stCondLst>
                                        </p:cTn>
                                        <p:tgtEl>
                                          <p:spTgt spid="13"/>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12"/>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3" grpId="1" build="p"/>
      <p:bldP spid="10" grpId="0" animBg="1"/>
      <p:bldP spid="10" grpId="1" animBg="1"/>
      <p:bldP spid="10" grpId="2" animBg="1"/>
      <p:bldP spid="11" grpId="0" animBg="1"/>
      <p:bldP spid="11" grpId="1" animBg="1"/>
      <p:bldP spid="12" grpId="0" animBg="1"/>
      <p:bldP spid="12" grpId="2" animBg="1"/>
      <p:bldP spid="13" grpId="0" animBg="1"/>
      <p:bldP spid="13" grpId="2" animBg="1"/>
      <p:bldP spid="19" grpId="0"/>
      <p:bldP spid="16" grpId="0"/>
      <p:bldP spid="16" grpId="2"/>
      <p:bldP spid="17" grpId="0"/>
      <p:bldP spid="17" grpId="1"/>
      <p:bldP spid="17" grpId="2"/>
      <p:bldP spid="18" grpId="0"/>
      <p:bldP spid="18" grpId="1"/>
      <p:bldP spid="18" grpId="2"/>
      <p:bldP spid="22" grpId="0" animBg="1"/>
      <p:bldP spid="22" grpId="1" animBg="1"/>
      <p:bldP spid="22" grpId="2" animBg="1"/>
      <p:bldP spid="23" grpId="0" animBg="1"/>
      <p:bldP spid="23" grpId="1" animBg="1"/>
      <p:bldP spid="23"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Research </a:t>
            </a:r>
            <a:r>
              <a:rPr lang="en-US" altLang="zh-CN" dirty="0" smtClean="0"/>
              <a:t>Questions</a:t>
            </a:r>
            <a:endParaRPr lang="en-US" dirty="0"/>
          </a:p>
        </p:txBody>
      </p:sp>
      <p:sp>
        <p:nvSpPr>
          <p:cNvPr id="3" name="Content Placeholder 2"/>
          <p:cNvSpPr>
            <a:spLocks noGrp="1"/>
          </p:cNvSpPr>
          <p:nvPr>
            <p:ph idx="1"/>
          </p:nvPr>
        </p:nvSpPr>
        <p:spPr>
          <a:xfrm>
            <a:off x="359229" y="1439497"/>
            <a:ext cx="11487150" cy="943095"/>
          </a:xfrm>
        </p:spPr>
        <p:txBody>
          <a:bodyPr>
            <a:normAutofit/>
          </a:bodyPr>
          <a:lstStyle/>
          <a:p>
            <a:r>
              <a:rPr lang="en-US" i="1" dirty="0"/>
              <a:t>Q2: How can we characterize the class of plain SO </a:t>
            </a:r>
            <a:r>
              <a:rPr lang="en-US" i="1" dirty="0" smtClean="0"/>
              <a:t>tgds, for </a:t>
            </a:r>
            <a:r>
              <a:rPr lang="en-US" i="1" dirty="0"/>
              <a:t>which a rewriting to nested tgds is possible</a:t>
            </a:r>
            <a:r>
              <a:rPr lang="en-US" i="1" dirty="0" smtClean="0"/>
              <a:t>?</a:t>
            </a:r>
          </a:p>
        </p:txBody>
      </p:sp>
      <p:sp>
        <p:nvSpPr>
          <p:cNvPr id="5" name="Slide Number Placeholder 4"/>
          <p:cNvSpPr>
            <a:spLocks noGrp="1"/>
          </p:cNvSpPr>
          <p:nvPr>
            <p:ph type="sldNum" sz="quarter" idx="4"/>
          </p:nvPr>
        </p:nvSpPr>
        <p:spPr/>
        <p:txBody>
          <a:bodyPr/>
          <a:lstStyle/>
          <a:p>
            <a:fld id="{120FC339-65EB-438F-91E4-9DF93B173ED5}" type="slidenum">
              <a:rPr lang="de-DE" smtClean="0"/>
              <a:pPr/>
              <a:t>7</a:t>
            </a:fld>
            <a:endParaRPr lang="de-DE" dirty="0"/>
          </a:p>
        </p:txBody>
      </p:sp>
      <p:pic>
        <p:nvPicPr>
          <p:cNvPr id="7" name="Picture 6"/>
          <p:cNvPicPr>
            <a:picLocks noChangeAspect="1"/>
          </p:cNvPicPr>
          <p:nvPr/>
        </p:nvPicPr>
        <p:blipFill>
          <a:blip r:embed="rId5"/>
          <a:stretch>
            <a:fillRect/>
          </a:stretch>
        </p:blipFill>
        <p:spPr>
          <a:xfrm>
            <a:off x="6702757" y="2382592"/>
            <a:ext cx="4033149" cy="2720078"/>
          </a:xfrm>
          <a:prstGeom prst="rect">
            <a:avLst/>
          </a:prstGeom>
        </p:spPr>
      </p:pic>
      <p:cxnSp>
        <p:nvCxnSpPr>
          <p:cNvPr id="10" name="Straight Arrow Connector 9"/>
          <p:cNvCxnSpPr/>
          <p:nvPr/>
        </p:nvCxnSpPr>
        <p:spPr>
          <a:xfrm flipH="1" flipV="1">
            <a:off x="9884264" y="4361786"/>
            <a:ext cx="1493949" cy="9098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242001" y="3646505"/>
            <a:ext cx="1720899" cy="36414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6" name="Oval 5"/>
          <p:cNvSpPr/>
          <p:nvPr/>
        </p:nvSpPr>
        <p:spPr>
          <a:xfrm>
            <a:off x="9808075" y="4225201"/>
            <a:ext cx="76189" cy="94796"/>
          </a:xfrm>
          <a:prstGeom prst="ellipse">
            <a:avLst/>
          </a:prstGeom>
          <a:solidFill>
            <a:srgbClr val="0067A6"/>
          </a:solidFill>
          <a:ln>
            <a:solidFill>
              <a:srgbClr val="006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flipV="1">
            <a:off x="7993487" y="3610351"/>
            <a:ext cx="83789" cy="58304"/>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87006" y="2641337"/>
            <a:ext cx="5071003" cy="4922666"/>
            <a:chOff x="323654" y="2623138"/>
            <a:chExt cx="5071003" cy="4922666"/>
          </a:xfrm>
        </p:grpSpPr>
        <mc:AlternateContent xmlns:mc="http://schemas.openxmlformats.org/markup-compatibility/2006" xmlns:a14="http://schemas.microsoft.com/office/drawing/2010/main">
          <mc:Choice Requires="a14">
            <p:sp>
              <p:nvSpPr>
                <p:cNvPr id="14" name="Content Placeholder 2"/>
                <p:cNvSpPr txBox="1">
                  <a:spLocks/>
                </p:cNvSpPr>
                <p:nvPr/>
              </p:nvSpPr>
              <p:spPr>
                <a:xfrm>
                  <a:off x="323654" y="2623138"/>
                  <a:ext cx="5008762" cy="4922666"/>
                </a:xfrm>
                <a:prstGeom prst="rect">
                  <a:avLst/>
                </a:prstGeom>
              </p:spPr>
              <p:txBody>
                <a:bodyPr vert="horz" lIns="0" tIns="45720" rIns="0" bIns="45720" rtlCol="0">
                  <a:normAutofit/>
                </a:bodyPr>
                <a:lstStyle>
                  <a:lvl1pPr marL="180000" indent="-1800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lang="de-DE"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Wingdings" panose="05000000000000000000" pitchFamily="2" charset="2"/>
                    <a:buNone/>
                  </a:pPr>
                  <a:r>
                    <a:rPr lang="en-US" altLang="zh-CN" sz="2400" b="1" dirty="0" smtClean="0"/>
                    <a:t>Schema Mapping as a plain SO </a:t>
                  </a:r>
                  <a:r>
                    <a:rPr lang="en-US" altLang="zh-CN" sz="2400" b="1" dirty="0" err="1" smtClean="0"/>
                    <a:t>tgd</a:t>
                  </a:r>
                  <a:r>
                    <a:rPr lang="en-US" altLang="zh-CN" sz="2400" b="1" dirty="0" smtClean="0"/>
                    <a:t> </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 </m:t>
                          </m:r>
                          <m:r>
                            <a:rPr lang="zh-CN" altLang="en-US" b="1" i="1">
                              <a:solidFill>
                                <a:prstClr val="black">
                                  <a:lumMod val="75000"/>
                                  <a:lumOff val="25000"/>
                                </a:prstClr>
                              </a:solidFill>
                              <a:latin typeface="Cambria Math" panose="02040503050406030204" pitchFamily="18" charset="0"/>
                            </a:rPr>
                            <m:t>𝝁</m:t>
                          </m:r>
                        </m:e>
                        <m:sub>
                          <m:eqArr>
                            <m:eqArrPr>
                              <m:ctrlPr>
                                <a:rPr lang="en-US" altLang="zh-CN" b="1" i="1">
                                  <a:latin typeface="Cambria Math" panose="02040503050406030204" pitchFamily="18" charset="0"/>
                                </a:rPr>
                              </m:ctrlPr>
                            </m:eqArrPr>
                            <m:e>
                              <m:r>
                                <a:rPr lang="en-US" altLang="zh-CN" b="1" i="1">
                                  <a:latin typeface="Cambria Math" panose="02040503050406030204" pitchFamily="18" charset="0"/>
                                </a:rPr>
                                <m:t>𝟏</m:t>
                              </m:r>
                            </m:e>
                            <m:e>
                              <m:r>
                                <m:rPr>
                                  <m:nor/>
                                </m:rPr>
                                <a:rPr lang="en-US" altLang="zh-CN" b="1" dirty="0"/>
                                <m:t> </m:t>
                              </m:r>
                            </m:e>
                          </m:eqArr>
                        </m:sub>
                      </m:sSub>
                    </m:oMath>
                  </a14:m>
                  <a:endParaRPr lang="en-US" altLang="zh-CN" sz="3200" b="1" dirty="0" smtClean="0"/>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323654" y="2623138"/>
                  <a:ext cx="5008762" cy="4922666"/>
                </a:xfrm>
                <a:prstGeom prst="rect">
                  <a:avLst/>
                </a:prstGeom>
                <a:blipFill>
                  <a:blip r:embed="rId6"/>
                  <a:stretch>
                    <a:fillRect l="-3776" t="-619"/>
                  </a:stretch>
                </a:blipFill>
              </p:spPr>
              <p:txBody>
                <a:bodyPr/>
                <a:lstStyle/>
                <a:p>
                  <a:r>
                    <a:rPr lang="en-US">
                      <a:noFill/>
                    </a:rPr>
                    <a:t> </a:t>
                  </a:r>
                </a:p>
              </p:txBody>
            </p:sp>
          </mc:Fallback>
        </mc:AlternateContent>
        <p:pic>
          <p:nvPicPr>
            <p:cNvPr id="15" name="Picture 1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80779" y="3233311"/>
              <a:ext cx="5013878" cy="1381981"/>
            </a:xfrm>
            <a:prstGeom prst="rect">
              <a:avLst/>
            </a:prstGeom>
          </p:spPr>
        </p:pic>
      </p:grpSp>
      <mc:AlternateContent xmlns:mc="http://schemas.openxmlformats.org/markup-compatibility/2006" xmlns:a14="http://schemas.microsoft.com/office/drawing/2010/main">
        <mc:Choice Requires="a14">
          <p:sp>
            <p:nvSpPr>
              <p:cNvPr id="17" name="Rectangle 16"/>
              <p:cNvSpPr/>
              <p:nvPr/>
            </p:nvSpPr>
            <p:spPr>
              <a:xfrm>
                <a:off x="5394252" y="5336686"/>
                <a:ext cx="3465692" cy="517065"/>
              </a:xfrm>
              <a:prstGeom prst="rect">
                <a:avLst/>
              </a:prstGeom>
            </p:spPr>
            <p:txBody>
              <a:bodyPr wrap="none">
                <a:spAutoFit/>
              </a:bodyPr>
              <a:lstStyle/>
              <a:p>
                <a:pPr lvl="0"/>
                <a:r>
                  <a:rPr lang="en-US" altLang="zh-CN" sz="2400" b="1" dirty="0">
                    <a:solidFill>
                      <a:schemeClr val="tx1">
                        <a:lumMod val="75000"/>
                        <a:lumOff val="25000"/>
                      </a:schemeClr>
                    </a:solidFill>
                  </a:rPr>
                  <a:t>Another plain SO </a:t>
                </a:r>
                <a:r>
                  <a:rPr lang="en-US" altLang="zh-CN" sz="2400" b="1" dirty="0" err="1">
                    <a:solidFill>
                      <a:schemeClr val="tx1">
                        <a:lumMod val="75000"/>
                        <a:lumOff val="25000"/>
                      </a:schemeClr>
                    </a:solidFill>
                  </a:rPr>
                  <a:t>tgd</a:t>
                </a:r>
                <a:r>
                  <a:rPr lang="en-US" altLang="zh-CN" sz="2400" b="1" dirty="0">
                    <a:solidFill>
                      <a:schemeClr val="tx1">
                        <a:lumMod val="75000"/>
                        <a:lumOff val="25000"/>
                      </a:schemeClr>
                    </a:solidFill>
                  </a:rPr>
                  <a:t> </a:t>
                </a:r>
                <a14:m>
                  <m:oMath xmlns:m="http://schemas.openxmlformats.org/officeDocument/2006/math">
                    <m:sSub>
                      <m:sSubPr>
                        <m:ctrlPr>
                          <a:rPr lang="en-US" altLang="zh-CN" sz="2400" b="1" i="1">
                            <a:solidFill>
                              <a:prstClr val="black"/>
                            </a:solidFill>
                            <a:latin typeface="Cambria Math" panose="02040503050406030204" pitchFamily="18" charset="0"/>
                          </a:rPr>
                        </m:ctrlPr>
                      </m:sSubPr>
                      <m:e>
                        <m:r>
                          <a:rPr lang="en-US" altLang="zh-CN" sz="2400" b="1" i="1">
                            <a:solidFill>
                              <a:prstClr val="black"/>
                            </a:solidFill>
                            <a:latin typeface="Cambria Math" panose="02040503050406030204" pitchFamily="18" charset="0"/>
                          </a:rPr>
                          <m:t> </m:t>
                        </m:r>
                        <m:r>
                          <a:rPr lang="zh-CN" altLang="en-US" sz="2400" b="1" i="1">
                            <a:solidFill>
                              <a:prstClr val="black">
                                <a:lumMod val="75000"/>
                                <a:lumOff val="25000"/>
                              </a:prstClr>
                            </a:solidFill>
                            <a:latin typeface="Cambria Math" panose="02040503050406030204" pitchFamily="18" charset="0"/>
                          </a:rPr>
                          <m:t>𝝁</m:t>
                        </m:r>
                        <m:r>
                          <a:rPr lang="zh-CN" altLang="en-US" sz="2400" b="1" i="1">
                            <a:solidFill>
                              <a:prstClr val="black">
                                <a:lumMod val="75000"/>
                                <a:lumOff val="25000"/>
                              </a:prstClr>
                            </a:solidFill>
                            <a:latin typeface="Cambria Math" panose="02040503050406030204" pitchFamily="18" charset="0"/>
                          </a:rPr>
                          <m:t>‘</m:t>
                        </m:r>
                      </m:e>
                      <m:sub>
                        <m:eqArr>
                          <m:eqArrPr>
                            <m:ctrlPr>
                              <a:rPr lang="en-US" altLang="zh-CN" sz="2400" b="1" i="1">
                                <a:solidFill>
                                  <a:prstClr val="black"/>
                                </a:solidFill>
                                <a:latin typeface="Cambria Math" panose="02040503050406030204" pitchFamily="18" charset="0"/>
                              </a:rPr>
                            </m:ctrlPr>
                          </m:eqArrPr>
                          <m:e/>
                          <m:e>
                            <m:r>
                              <m:rPr>
                                <m:nor/>
                              </m:rPr>
                              <a:rPr lang="en-US" altLang="zh-CN" sz="2400" b="1" dirty="0">
                                <a:solidFill>
                                  <a:prstClr val="black"/>
                                </a:solidFill>
                              </a:rPr>
                              <m:t> </m:t>
                            </m:r>
                          </m:e>
                        </m:eqArr>
                      </m:sub>
                    </m:sSub>
                  </m:oMath>
                </a14:m>
                <a:endParaRPr lang="en-US" altLang="zh-CN" sz="4000" b="1" dirty="0">
                  <a:solidFill>
                    <a:prstClr val="black"/>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5394252" y="5336686"/>
                <a:ext cx="3465692" cy="517065"/>
              </a:xfrm>
              <a:prstGeom prst="rect">
                <a:avLst/>
              </a:prstGeom>
              <a:blipFill>
                <a:blip r:embed="rId8"/>
                <a:stretch>
                  <a:fillRect l="-2817" t="-8235" b="-16471"/>
                </a:stretch>
              </a:blipFill>
            </p:spPr>
            <p:txBody>
              <a:bodyPr/>
              <a:lstStyle/>
              <a:p>
                <a:r>
                  <a:rPr lang="en-US">
                    <a:noFill/>
                  </a:rPr>
                  <a:t> </a:t>
                </a:r>
              </a:p>
            </p:txBody>
          </p:sp>
        </mc:Fallback>
      </mc:AlternateContent>
      <p:pic>
        <p:nvPicPr>
          <p:cNvPr id="18" name="Picture 17"/>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475902" y="5948699"/>
            <a:ext cx="6486857" cy="254476"/>
          </a:xfrm>
          <a:prstGeom prst="rect">
            <a:avLst/>
          </a:prstGeom>
        </p:spPr>
      </p:pic>
    </p:spTree>
    <p:extLst>
      <p:ext uri="{BB962C8B-B14F-4D97-AF65-F5344CB8AC3E}">
        <p14:creationId xmlns:p14="http://schemas.microsoft.com/office/powerpoint/2010/main" val="198075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Research </a:t>
            </a:r>
            <a:r>
              <a:rPr lang="en-US" altLang="zh-CN" dirty="0" smtClean="0"/>
              <a:t>Questions</a:t>
            </a:r>
            <a:endParaRPr lang="en-US" dirty="0"/>
          </a:p>
        </p:txBody>
      </p:sp>
      <p:sp>
        <p:nvSpPr>
          <p:cNvPr id="3" name="Content Placeholder 2"/>
          <p:cNvSpPr>
            <a:spLocks noGrp="1"/>
          </p:cNvSpPr>
          <p:nvPr>
            <p:ph idx="1"/>
          </p:nvPr>
        </p:nvSpPr>
        <p:spPr>
          <a:xfrm>
            <a:off x="359229" y="1439497"/>
            <a:ext cx="11487150" cy="3428717"/>
          </a:xfrm>
        </p:spPr>
        <p:txBody>
          <a:bodyPr>
            <a:normAutofit/>
          </a:bodyPr>
          <a:lstStyle/>
          <a:p>
            <a:r>
              <a:rPr lang="en-US" i="1" dirty="0" smtClean="0"/>
              <a:t>Q3</a:t>
            </a:r>
            <a:r>
              <a:rPr lang="en-US" i="1" dirty="0"/>
              <a:t>: Can we </a:t>
            </a:r>
            <a:r>
              <a:rPr lang="en-US" i="1" dirty="0" smtClean="0"/>
              <a:t>define </a:t>
            </a:r>
            <a:r>
              <a:rPr lang="en-US" i="1" dirty="0"/>
              <a:t>and implement an </a:t>
            </a:r>
            <a:r>
              <a:rPr lang="en-US" i="1" dirty="0" smtClean="0"/>
              <a:t>efficient algorithm that </a:t>
            </a:r>
            <a:r>
              <a:rPr lang="en-US" i="1" dirty="0"/>
              <a:t>is able to translate a relevant subset of plain SO </a:t>
            </a:r>
            <a:r>
              <a:rPr lang="en-US" i="1" dirty="0" smtClean="0"/>
              <a:t>tgds</a:t>
            </a:r>
            <a:r>
              <a:rPr lang="en-US" i="1" dirty="0"/>
              <a:t> </a:t>
            </a:r>
            <a:r>
              <a:rPr lang="en-US" i="1" dirty="0" smtClean="0"/>
              <a:t>into </a:t>
            </a:r>
            <a:r>
              <a:rPr lang="en-US" i="1" dirty="0"/>
              <a:t>logically equivalent nested tgds</a:t>
            </a:r>
            <a:r>
              <a:rPr lang="en-US" i="1" dirty="0" smtClean="0"/>
              <a:t>?</a:t>
            </a:r>
          </a:p>
          <a:p>
            <a:endParaRPr lang="en-US" i="1" dirty="0" smtClean="0"/>
          </a:p>
          <a:p>
            <a:r>
              <a:rPr lang="en-US" i="1" dirty="0"/>
              <a:t>Q4: How can we evaluate the correctness, </a:t>
            </a:r>
            <a:r>
              <a:rPr lang="en-US" i="1" dirty="0" smtClean="0"/>
              <a:t>completeness, and </a:t>
            </a:r>
            <a:r>
              <a:rPr lang="en-US" i="1" dirty="0"/>
              <a:t>performance of the algorithms to rewrite plain SO </a:t>
            </a:r>
            <a:r>
              <a:rPr lang="en-US" i="1" dirty="0" smtClean="0"/>
              <a:t>tgds</a:t>
            </a:r>
            <a:r>
              <a:rPr lang="en-US" i="1" dirty="0"/>
              <a:t> </a:t>
            </a:r>
            <a:r>
              <a:rPr lang="en-US" i="1" dirty="0" smtClean="0"/>
              <a:t>into </a:t>
            </a:r>
            <a:r>
              <a:rPr lang="en-US" i="1" dirty="0"/>
              <a:t>nested tgds?</a:t>
            </a:r>
          </a:p>
          <a:p>
            <a:endParaRPr lang="en-US" i="1"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8</a:t>
            </a:fld>
            <a:endParaRPr lang="de-DE" dirty="0"/>
          </a:p>
        </p:txBody>
      </p:sp>
    </p:spTree>
    <p:extLst>
      <p:ext uri="{BB962C8B-B14F-4D97-AF65-F5344CB8AC3E}">
        <p14:creationId xmlns:p14="http://schemas.microsoft.com/office/powerpoint/2010/main" val="667833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Intuition: from nested </a:t>
            </a:r>
            <a:r>
              <a:rPr lang="en-US" altLang="zh-CN" dirty="0" err="1" smtClean="0"/>
              <a:t>tgd</a:t>
            </a:r>
            <a:r>
              <a:rPr lang="en-US" altLang="zh-CN" dirty="0" smtClean="0"/>
              <a:t> to plain SO </a:t>
            </a:r>
            <a:r>
              <a:rPr lang="en-US" altLang="zh-CN" dirty="0" err="1" smtClean="0"/>
              <a:t>tgd</a:t>
            </a:r>
            <a:r>
              <a:rPr lang="en-US" altLang="zh-CN" dirty="0" smtClean="0"/>
              <a:t> </a:t>
            </a:r>
            <a:endParaRPr lang="en-US" dirty="0"/>
          </a:p>
        </p:txBody>
      </p:sp>
      <p:sp>
        <p:nvSpPr>
          <p:cNvPr id="5" name="Slide Number Placeholder 4"/>
          <p:cNvSpPr>
            <a:spLocks noGrp="1"/>
          </p:cNvSpPr>
          <p:nvPr>
            <p:ph type="sldNum" sz="quarter" idx="4"/>
          </p:nvPr>
        </p:nvSpPr>
        <p:spPr/>
        <p:txBody>
          <a:bodyPr/>
          <a:lstStyle/>
          <a:p>
            <a:fld id="{120FC339-65EB-438F-91E4-9DF93B173ED5}" type="slidenum">
              <a:rPr lang="de-DE" smtClean="0"/>
              <a:pPr/>
              <a:t>9</a:t>
            </a:fld>
            <a:endParaRPr lang="de-DE" dirty="0"/>
          </a:p>
        </p:txBody>
      </p:sp>
      <p:grpSp>
        <p:nvGrpSpPr>
          <p:cNvPr id="33" name="Group 32"/>
          <p:cNvGrpSpPr/>
          <p:nvPr/>
        </p:nvGrpSpPr>
        <p:grpSpPr>
          <a:xfrm>
            <a:off x="8895257" y="4378707"/>
            <a:ext cx="2764010" cy="1619230"/>
            <a:chOff x="8895257" y="4378707"/>
            <a:chExt cx="2764010" cy="1619230"/>
          </a:xfrm>
        </p:grpSpPr>
        <p:sp>
          <p:nvSpPr>
            <p:cNvPr id="15" name="Rectangle 14"/>
            <p:cNvSpPr/>
            <p:nvPr/>
          </p:nvSpPr>
          <p:spPr>
            <a:xfrm>
              <a:off x="9780226" y="5082807"/>
              <a:ext cx="1879041" cy="400110"/>
            </a:xfrm>
            <a:prstGeom prst="rect">
              <a:avLst/>
            </a:prstGeom>
          </p:spPr>
          <p:txBody>
            <a:bodyPr wrap="none">
              <a:spAutoFit/>
            </a:bodyPr>
            <a:lstStyle/>
            <a:p>
              <a:r>
                <a:rPr lang="en-US" sz="2000" b="1" dirty="0" smtClean="0">
                  <a:latin typeface="CMBX9"/>
                </a:rPr>
                <a:t>Normalization</a:t>
              </a:r>
              <a:endParaRPr lang="en-US" sz="2000" b="1" dirty="0"/>
            </a:p>
          </p:txBody>
        </p:sp>
        <p:sp>
          <p:nvSpPr>
            <p:cNvPr id="17" name="Curved Left Arrow 16"/>
            <p:cNvSpPr/>
            <p:nvPr/>
          </p:nvSpPr>
          <p:spPr>
            <a:xfrm>
              <a:off x="8895257" y="4378707"/>
              <a:ext cx="685103" cy="1619230"/>
            </a:xfrm>
            <a:prstGeom prst="curvedLeftArrow">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Rectangle 19"/>
          <p:cNvSpPr/>
          <p:nvPr/>
        </p:nvSpPr>
        <p:spPr>
          <a:xfrm>
            <a:off x="359229" y="1492674"/>
            <a:ext cx="11525976" cy="523220"/>
          </a:xfrm>
          <a:prstGeom prst="rect">
            <a:avLst/>
          </a:prstGeom>
        </p:spPr>
        <p:txBody>
          <a:bodyPr wrap="none">
            <a:spAutoFit/>
          </a:bodyPr>
          <a:lstStyle/>
          <a:p>
            <a:r>
              <a:rPr lang="en-US" sz="2800" i="1" dirty="0" smtClean="0">
                <a:solidFill>
                  <a:prstClr val="black">
                    <a:lumMod val="75000"/>
                    <a:lumOff val="25000"/>
                  </a:prstClr>
                </a:solidFill>
              </a:rPr>
              <a:t>Two </a:t>
            </a:r>
            <a:r>
              <a:rPr lang="en-US" altLang="zh-CN" sz="2800" i="1" dirty="0" smtClean="0">
                <a:solidFill>
                  <a:prstClr val="black">
                    <a:lumMod val="75000"/>
                    <a:lumOff val="25000"/>
                  </a:prstClr>
                </a:solidFill>
              </a:rPr>
              <a:t>transformations: preserve logical </a:t>
            </a:r>
            <a:r>
              <a:rPr lang="en-US" altLang="zh-CN" sz="2800" i="1" dirty="0">
                <a:solidFill>
                  <a:prstClr val="black">
                    <a:lumMod val="75000"/>
                    <a:lumOff val="25000"/>
                  </a:prstClr>
                </a:solidFill>
              </a:rPr>
              <a:t>equivalence </a:t>
            </a:r>
            <a:r>
              <a:rPr lang="en-US" altLang="zh-CN" sz="2800" i="1" dirty="0" smtClean="0">
                <a:solidFill>
                  <a:prstClr val="black">
                    <a:lumMod val="75000"/>
                    <a:lumOff val="25000"/>
                  </a:prstClr>
                </a:solidFill>
              </a:rPr>
              <a:t>[</a:t>
            </a:r>
            <a:r>
              <a:rPr lang="en-US" altLang="zh-CN" sz="2800" i="1" dirty="0">
                <a:solidFill>
                  <a:prstClr val="black">
                    <a:lumMod val="75000"/>
                    <a:lumOff val="25000"/>
                  </a:prstClr>
                </a:solidFill>
              </a:rPr>
              <a:t>K</a:t>
            </a:r>
            <a:r>
              <a:rPr lang="en-US" altLang="zh-CN" sz="2800" i="1" dirty="0" smtClean="0">
                <a:solidFill>
                  <a:prstClr val="black">
                    <a:lumMod val="75000"/>
                    <a:lumOff val="25000"/>
                  </a:prstClr>
                </a:solidFill>
              </a:rPr>
              <a:t>olaitis2014, Gottlob2015</a:t>
            </a:r>
            <a:r>
              <a:rPr lang="en-US" altLang="zh-CN" sz="2800" i="1" dirty="0">
                <a:solidFill>
                  <a:prstClr val="black">
                    <a:lumMod val="75000"/>
                    <a:lumOff val="25000"/>
                  </a:prstClr>
                </a:solidFill>
              </a:rPr>
              <a:t>]</a:t>
            </a:r>
            <a:endParaRPr lang="en-US" dirty="0"/>
          </a:p>
        </p:txBody>
      </p:sp>
      <p:pic>
        <p:nvPicPr>
          <p:cNvPr id="34" name="Picture 3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656870" y="2776654"/>
            <a:ext cx="4473904" cy="1013333"/>
          </a:xfrm>
          <a:prstGeom prst="rect">
            <a:avLst/>
          </a:prstGeom>
        </p:spPr>
      </p:pic>
      <p:pic>
        <p:nvPicPr>
          <p:cNvPr id="16" name="Picture 15"/>
          <p:cNvPicPr>
            <a:picLocks noChangeAspect="1"/>
          </p:cNvPicPr>
          <p:nvPr/>
        </p:nvPicPr>
        <p:blipFill rotWithShape="1">
          <a:blip r:embed="rId7"/>
          <a:srcRect l="11004" t="12731" r="5471" b="17017"/>
          <a:stretch/>
        </p:blipFill>
        <p:spPr>
          <a:xfrm>
            <a:off x="189571" y="2776654"/>
            <a:ext cx="1248936" cy="1170878"/>
          </a:xfrm>
          <a:prstGeom prst="rect">
            <a:avLst/>
          </a:prstGeom>
        </p:spPr>
      </p:pic>
      <p:grpSp>
        <p:nvGrpSpPr>
          <p:cNvPr id="32" name="Group 31"/>
          <p:cNvGrpSpPr/>
          <p:nvPr/>
        </p:nvGrpSpPr>
        <p:grpSpPr>
          <a:xfrm>
            <a:off x="5647792" y="2658090"/>
            <a:ext cx="1966451" cy="936676"/>
            <a:chOff x="5647792" y="2658090"/>
            <a:chExt cx="1966451" cy="936676"/>
          </a:xfrm>
        </p:grpSpPr>
        <p:sp>
          <p:nvSpPr>
            <p:cNvPr id="10" name="Rectangle 9"/>
            <p:cNvSpPr/>
            <p:nvPr/>
          </p:nvSpPr>
          <p:spPr>
            <a:xfrm>
              <a:off x="5647792" y="2658090"/>
              <a:ext cx="1907895" cy="400110"/>
            </a:xfrm>
            <a:prstGeom prst="rect">
              <a:avLst/>
            </a:prstGeom>
          </p:spPr>
          <p:txBody>
            <a:bodyPr wrap="none">
              <a:spAutoFit/>
            </a:bodyPr>
            <a:lstStyle/>
            <a:p>
              <a:r>
                <a:rPr lang="en-US" sz="2000" b="1" dirty="0" err="1">
                  <a:latin typeface="CMBX9"/>
                </a:rPr>
                <a:t>Skolemization</a:t>
              </a:r>
              <a:endParaRPr lang="en-US" b="1" dirty="0"/>
            </a:p>
          </p:txBody>
        </p:sp>
        <p:sp>
          <p:nvSpPr>
            <p:cNvPr id="19" name="Right Arrow 18"/>
            <p:cNvSpPr/>
            <p:nvPr/>
          </p:nvSpPr>
          <p:spPr>
            <a:xfrm>
              <a:off x="5869674" y="3200852"/>
              <a:ext cx="1744569" cy="393914"/>
            </a:xfrm>
            <a:prstGeom prst="rightArrow">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3545008" y="4341364"/>
            <a:ext cx="4757120" cy="1890769"/>
            <a:chOff x="3545008" y="4341364"/>
            <a:chExt cx="4757120" cy="1890769"/>
          </a:xfrm>
        </p:grpSpPr>
        <mc:AlternateContent xmlns:mc="http://schemas.openxmlformats.org/markup-compatibility/2006" xmlns:a14="http://schemas.microsoft.com/office/drawing/2010/main">
          <mc:Choice Requires="a14">
            <p:sp>
              <p:nvSpPr>
                <p:cNvPr id="22" name="Rectangle 21"/>
                <p:cNvSpPr/>
                <p:nvPr/>
              </p:nvSpPr>
              <p:spPr>
                <a:xfrm>
                  <a:off x="3545008" y="4341364"/>
                  <a:ext cx="2161426" cy="495136"/>
                </a:xfrm>
                <a:prstGeom prst="rect">
                  <a:avLst/>
                </a:prstGeom>
              </p:spPr>
              <p:txBody>
                <a:bodyPr wrap="none">
                  <a:spAutoFit/>
                </a:bodyPr>
                <a:lstStyle/>
                <a:p>
                  <a:r>
                    <a:rPr lang="en-US" altLang="zh-CN" sz="2400" dirty="0">
                      <a:solidFill>
                        <a:schemeClr val="tx1">
                          <a:lumMod val="75000"/>
                          <a:lumOff val="25000"/>
                        </a:schemeClr>
                      </a:solidFill>
                    </a:rPr>
                    <a:t>Plain SO </a:t>
                  </a:r>
                  <a:r>
                    <a:rPr lang="en-US" altLang="zh-CN" sz="2400" dirty="0" err="1">
                      <a:solidFill>
                        <a:schemeClr val="tx1">
                          <a:lumMod val="75000"/>
                          <a:lumOff val="25000"/>
                        </a:schemeClr>
                      </a:solidFill>
                    </a:rPr>
                    <a:t>tgd</a:t>
                  </a:r>
                  <a:r>
                    <a:rPr lang="en-US" altLang="zh-CN" sz="2400" dirty="0">
                      <a:solidFill>
                        <a:schemeClr val="tx1">
                          <a:lumMod val="75000"/>
                          <a:lumOff val="25000"/>
                        </a:schemeClr>
                      </a:solidFill>
                    </a:rPr>
                    <a:t> </a:t>
                  </a:r>
                  <a14:m>
                    <m:oMath xmlns:m="http://schemas.openxmlformats.org/officeDocument/2006/math">
                      <m:sSub>
                        <m:sSubPr>
                          <m:ctrlPr>
                            <a:rPr lang="en-US" altLang="zh-CN" sz="2400" i="1">
                              <a:solidFill>
                                <a:schemeClr val="tx1">
                                  <a:lumMod val="75000"/>
                                  <a:lumOff val="25000"/>
                                </a:schemeClr>
                              </a:solidFill>
                              <a:latin typeface="Cambria Math" panose="02040503050406030204" pitchFamily="18" charset="0"/>
                            </a:rPr>
                          </m:ctrlPr>
                        </m:sSubPr>
                        <m:e>
                          <m:r>
                            <a:rPr lang="en-US" altLang="zh-CN" sz="2400">
                              <a:solidFill>
                                <a:schemeClr val="tx1">
                                  <a:lumMod val="75000"/>
                                  <a:lumOff val="25000"/>
                                </a:schemeClr>
                              </a:solidFill>
                              <a:latin typeface="Cambria Math" panose="02040503050406030204" pitchFamily="18" charset="0"/>
                            </a:rPr>
                            <m:t> </m:t>
                          </m:r>
                          <m:r>
                            <a:rPr lang="zh-CN" altLang="en-US" sz="2400">
                              <a:solidFill>
                                <a:schemeClr val="tx1">
                                  <a:lumMod val="75000"/>
                                  <a:lumOff val="25000"/>
                                </a:schemeClr>
                              </a:solidFill>
                              <a:latin typeface="Cambria Math" panose="02040503050406030204" pitchFamily="18" charset="0"/>
                            </a:rPr>
                            <m:t>𝝁</m:t>
                          </m:r>
                        </m:e>
                        <m:sub>
                          <m:eqArr>
                            <m:eqArrPr>
                              <m:ctrlPr>
                                <a:rPr lang="en-US" altLang="zh-CN" sz="2400" i="1">
                                  <a:solidFill>
                                    <a:schemeClr val="tx1">
                                      <a:lumMod val="75000"/>
                                      <a:lumOff val="25000"/>
                                    </a:schemeClr>
                                  </a:solidFill>
                                  <a:latin typeface="Cambria Math" panose="02040503050406030204" pitchFamily="18" charset="0"/>
                                </a:rPr>
                              </m:ctrlPr>
                            </m:eqArrPr>
                            <m:e>
                              <m:r>
                                <a:rPr lang="en-US" altLang="zh-CN" sz="2400">
                                  <a:solidFill>
                                    <a:schemeClr val="tx1">
                                      <a:lumMod val="75000"/>
                                      <a:lumOff val="25000"/>
                                    </a:schemeClr>
                                  </a:solidFill>
                                  <a:latin typeface="Cambria Math" panose="02040503050406030204" pitchFamily="18" charset="0"/>
                                </a:rPr>
                                <m:t>𝟐</m:t>
                              </m:r>
                            </m:e>
                            <m:e>
                              <m:r>
                                <m:rPr>
                                  <m:nor/>
                                </m:rPr>
                                <a:rPr lang="en-US" altLang="zh-CN" sz="2400" dirty="0">
                                  <a:solidFill>
                                    <a:schemeClr val="tx1">
                                      <a:lumMod val="75000"/>
                                      <a:lumOff val="25000"/>
                                    </a:schemeClr>
                                  </a:solidFill>
                                </a:rPr>
                                <m:t> </m:t>
                              </m:r>
                            </m:e>
                          </m:eqArr>
                        </m:sub>
                      </m:sSub>
                    </m:oMath>
                  </a14:m>
                  <a:endParaRPr lang="en-US" sz="2400" dirty="0">
                    <a:solidFill>
                      <a:schemeClr val="tx1">
                        <a:lumMod val="75000"/>
                        <a:lumOff val="25000"/>
                      </a:schemeClr>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3545008" y="4341364"/>
                  <a:ext cx="2161426" cy="495136"/>
                </a:xfrm>
                <a:prstGeom prst="rect">
                  <a:avLst/>
                </a:prstGeom>
                <a:blipFill>
                  <a:blip r:embed="rId8"/>
                  <a:stretch>
                    <a:fillRect l="-4520" t="-8642" b="-22222"/>
                  </a:stretch>
                </a:blipFill>
              </p:spPr>
              <p:txBody>
                <a:bodyPr/>
                <a:lstStyle/>
                <a:p>
                  <a:r>
                    <a:rPr lang="en-US">
                      <a:noFill/>
                    </a:rPr>
                    <a:t> </a:t>
                  </a:r>
                </a:p>
              </p:txBody>
            </p:sp>
          </mc:Fallback>
        </mc:AlternateContent>
        <p:pic>
          <p:nvPicPr>
            <p:cNvPr id="23" name="Picture 22"/>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674319" y="4851562"/>
              <a:ext cx="4627809" cy="1380571"/>
            </a:xfrm>
            <a:prstGeom prst="rect">
              <a:avLst/>
            </a:prstGeom>
          </p:spPr>
        </p:pic>
      </p:grpSp>
      <p:sp>
        <p:nvSpPr>
          <p:cNvPr id="24" name="Rounded Rectangle 23"/>
          <p:cNvSpPr/>
          <p:nvPr/>
        </p:nvSpPr>
        <p:spPr>
          <a:xfrm>
            <a:off x="74362" y="2735383"/>
            <a:ext cx="1420876" cy="13736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099465" y="5055712"/>
            <a:ext cx="842925" cy="440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092398" y="5541847"/>
            <a:ext cx="2215805" cy="7053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642903" y="2199168"/>
                <a:ext cx="3786934" cy="461665"/>
              </a:xfrm>
              <a:prstGeom prst="rect">
                <a:avLst/>
              </a:prstGeom>
            </p:spPr>
            <p:txBody>
              <a:bodyPr wrap="none">
                <a:spAutoFit/>
              </a:bodyPr>
              <a:lstStyle/>
              <a:p>
                <a:r>
                  <a:rPr lang="en-US" sz="2400" dirty="0" smtClean="0">
                    <a:solidFill>
                      <a:schemeClr val="tx1">
                        <a:lumMod val="75000"/>
                        <a:lumOff val="25000"/>
                      </a:schemeClr>
                    </a:solidFill>
                  </a:rPr>
                  <a:t>Nested </a:t>
                </a:r>
                <a:r>
                  <a:rPr lang="en-US" sz="2400" dirty="0" err="1" smtClean="0">
                    <a:solidFill>
                      <a:schemeClr val="tx1">
                        <a:lumMod val="75000"/>
                        <a:lumOff val="25000"/>
                      </a:schemeClr>
                    </a:solidFill>
                  </a:rPr>
                  <a:t>tgd</a:t>
                </a:r>
                <a:r>
                  <a:rPr lang="en-US" sz="2400" dirty="0">
                    <a:solidFill>
                      <a:schemeClr val="tx1">
                        <a:lumMod val="75000"/>
                        <a:lumOff val="25000"/>
                      </a:schemeClr>
                    </a:solidFill>
                  </a:rPr>
                  <a:t> </a:t>
                </a:r>
                <a14:m>
                  <m:oMath xmlns:m="http://schemas.openxmlformats.org/officeDocument/2006/math">
                    <m:sSub>
                      <m:sSubPr>
                        <m:ctrlPr>
                          <a:rPr lang="el-GR" sz="2400" i="1" smtClean="0">
                            <a:solidFill>
                              <a:schemeClr val="tx1">
                                <a:lumMod val="75000"/>
                                <a:lumOff val="25000"/>
                              </a:schemeClr>
                            </a:solidFill>
                            <a:latin typeface="Cambria Math" panose="02040503050406030204" pitchFamily="18" charset="0"/>
                          </a:rPr>
                        </m:ctrlPr>
                      </m:sSubPr>
                      <m:e>
                        <m:r>
                          <m:rPr>
                            <m:nor/>
                          </m:rPr>
                          <a:rPr lang="el-GR" sz="2400" dirty="0">
                            <a:solidFill>
                              <a:schemeClr val="tx1">
                                <a:lumMod val="75000"/>
                                <a:lumOff val="25000"/>
                              </a:schemeClr>
                            </a:solidFill>
                          </a:rPr>
                          <m:t>λ</m:t>
                        </m:r>
                      </m:e>
                      <m:sub>
                        <m:r>
                          <a:rPr lang="en-US" sz="2400" b="0" i="1" smtClean="0">
                            <a:solidFill>
                              <a:schemeClr val="tx1">
                                <a:lumMod val="75000"/>
                                <a:lumOff val="25000"/>
                              </a:schemeClr>
                            </a:solidFill>
                            <a:latin typeface="Cambria Math" panose="02040503050406030204" pitchFamily="18" charset="0"/>
                          </a:rPr>
                          <m:t>2</m:t>
                        </m:r>
                      </m:sub>
                    </m:sSub>
                  </m:oMath>
                </a14:m>
                <a:r>
                  <a:rPr lang="en-US" sz="2400" dirty="0" smtClean="0">
                    <a:solidFill>
                      <a:schemeClr val="tx1">
                        <a:lumMod val="75000"/>
                        <a:lumOff val="25000"/>
                      </a:schemeClr>
                    </a:solidFill>
                  </a:rPr>
                  <a:t> </a:t>
                </a:r>
                <a:r>
                  <a:rPr lang="en-US" altLang="zh-CN" sz="2400" dirty="0" smtClean="0">
                    <a:solidFill>
                      <a:schemeClr val="tx1">
                        <a:lumMod val="75000"/>
                        <a:lumOff val="25000"/>
                      </a:schemeClr>
                    </a:solidFill>
                  </a:rPr>
                  <a:t>and </a:t>
                </a:r>
                <a:r>
                  <a:rPr lang="en-US" altLang="zh-CN" sz="2400" dirty="0">
                    <a:solidFill>
                      <a:schemeClr val="tx1">
                        <a:lumMod val="75000"/>
                        <a:lumOff val="25000"/>
                      </a:schemeClr>
                    </a:solidFill>
                  </a:rPr>
                  <a:t>its </a:t>
                </a:r>
                <a:r>
                  <a:rPr lang="en-US" altLang="zh-CN" sz="2400" dirty="0" smtClean="0">
                    <a:solidFill>
                      <a:schemeClr val="tx1">
                        <a:lumMod val="75000"/>
                        <a:lumOff val="25000"/>
                      </a:schemeClr>
                    </a:solidFill>
                  </a:rPr>
                  <a:t>Pattern</a:t>
                </a:r>
                <a:endParaRPr lang="en-US" sz="2400" dirty="0">
                  <a:solidFill>
                    <a:schemeClr val="tx1">
                      <a:lumMod val="75000"/>
                      <a:lumOff val="25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642903" y="2199168"/>
                <a:ext cx="3786934" cy="461665"/>
              </a:xfrm>
              <a:prstGeom prst="rect">
                <a:avLst/>
              </a:prstGeom>
              <a:blipFill>
                <a:blip r:embed="rId12"/>
                <a:stretch>
                  <a:fillRect l="-2412" t="-10667" r="-1447" b="-30667"/>
                </a:stretch>
              </a:blipFill>
            </p:spPr>
            <p:txBody>
              <a:bodyPr/>
              <a:lstStyle/>
              <a:p>
                <a:r>
                  <a:rPr lang="en-US">
                    <a:noFill/>
                  </a:rPr>
                  <a:t> </a:t>
                </a:r>
              </a:p>
            </p:txBody>
          </p:sp>
        </mc:Fallback>
      </mc:AlternateContent>
      <p:pic>
        <p:nvPicPr>
          <p:cNvPr id="36" name="Picture 35"/>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598342" y="2825983"/>
            <a:ext cx="3960382" cy="1013333"/>
          </a:xfrm>
          <a:prstGeom prst="rect">
            <a:avLst/>
          </a:prstGeom>
        </p:spPr>
      </p:pic>
      <p:sp>
        <p:nvSpPr>
          <p:cNvPr id="30" name="Rectangle 29"/>
          <p:cNvSpPr/>
          <p:nvPr/>
        </p:nvSpPr>
        <p:spPr>
          <a:xfrm>
            <a:off x="7775358" y="2201468"/>
            <a:ext cx="3047886" cy="461665"/>
          </a:xfrm>
          <a:prstGeom prst="rect">
            <a:avLst/>
          </a:prstGeom>
        </p:spPr>
        <p:txBody>
          <a:bodyPr wrap="none">
            <a:spAutoFit/>
          </a:bodyPr>
          <a:lstStyle/>
          <a:p>
            <a:r>
              <a:rPr lang="en-US" sz="2400" dirty="0" err="1" smtClean="0">
                <a:solidFill>
                  <a:prstClr val="black">
                    <a:lumMod val="75000"/>
                    <a:lumOff val="25000"/>
                  </a:prstClr>
                </a:solidFill>
              </a:rPr>
              <a:t>Skolemized</a:t>
            </a:r>
            <a:r>
              <a:rPr lang="en-US" sz="2400" dirty="0" smtClean="0">
                <a:solidFill>
                  <a:prstClr val="black">
                    <a:lumMod val="75000"/>
                    <a:lumOff val="25000"/>
                  </a:prstClr>
                </a:solidFill>
              </a:rPr>
              <a:t> </a:t>
            </a:r>
            <a:r>
              <a:rPr lang="en-US" sz="2400" dirty="0">
                <a:solidFill>
                  <a:prstClr val="black">
                    <a:lumMod val="75000"/>
                    <a:lumOff val="25000"/>
                  </a:prstClr>
                </a:solidFill>
              </a:rPr>
              <a:t>nested </a:t>
            </a:r>
            <a:r>
              <a:rPr lang="en-US" sz="2400" dirty="0" err="1">
                <a:solidFill>
                  <a:prstClr val="black">
                    <a:lumMod val="75000"/>
                    <a:lumOff val="25000"/>
                  </a:prstClr>
                </a:solidFill>
              </a:rPr>
              <a:t>tgd</a:t>
            </a:r>
            <a:r>
              <a:rPr lang="en-US" sz="2400" dirty="0">
                <a:solidFill>
                  <a:prstClr val="black">
                    <a:lumMod val="75000"/>
                    <a:lumOff val="25000"/>
                  </a:prstClr>
                </a:solidFill>
              </a:rPr>
              <a:t> </a:t>
            </a:r>
            <a:endParaRPr lang="en-US" dirty="0"/>
          </a:p>
        </p:txBody>
      </p:sp>
    </p:spTree>
    <p:extLst>
      <p:ext uri="{BB962C8B-B14F-4D97-AF65-F5344CB8AC3E}">
        <p14:creationId xmlns:p14="http://schemas.microsoft.com/office/powerpoint/2010/main" val="24202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292.838"/>
  <p:tag name="LATEXADDIN" val="\documentclass{article}&#10;\usepackage{amsmath}&#10;\pagestyle{empty}&#10;\begin{document}&#10; \begin{align*}%&#10; \begin{split}&#10;\forall x \ (\varphi (\mathbf{x}) \rightarrow \exists \mathbf{y} \ \psi&#10;(\mathbf{x},\mathbf{y} ))\end{split}&#10; \end{align*}&#10; &#10;&#10;&#10;&#10;\end{document}"/>
  <p:tag name="IGUANATEXSIZE" val="28"/>
  <p:tag name="IGUANATEXCURSOR" val="209"/>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505.4369"/>
  <p:tag name="ORIGINALWIDTH" val="2163.479"/>
  <p:tag name="LATEXADDIN" val="\documentclass{article}&#10;\usepackage{amsmath}&#10;\pagestyle{empty}&#10;\begin{document}&#10; \begin{align*}%&#10; \begin{split}&#10;\ &amp;\sigma_{1}: [D(n) \rightarrow D'(n,f_d(n))  \wedge \\&#10;   &amp;\quad  \sigma_{2}: [G(g,n) \rightarrow G'(g,f_d(n),f_l(n,g)) ] \wedge \\&#10;   &amp;\quad \sigma_{3}:  [B(b,n) \rightarrow B'(b,f_d(n),f_a(n,b))] ] \\&#10;   \end{split}&#10; \end{align*}&#10; &#10;&#10;&#10;&#10;\end{document}"/>
  <p:tag name="IGUANATEXSIZE" val="20"/>
  <p:tag name="IGUANATEXCURSOR" val="265"/>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505.4369"/>
  <p:tag name="ORIGINALWIDTH" val="2455.943"/>
  <p:tag name="LATEXADDIN" val="\documentclass{article}&#10;\usepackage{amsmath}&#10;\usepackage{xcolor}&#10;\usepackage{bm}&#10;\definecolor{mygreen}{RGB}{5, 114, 63}&#10;\pagestyle{empty}&#10;\begin{document}&#10;\begin{align*}&#10;  \begin{split} &#10;&amp;\sigma_{1}:[D(n) \rightarrow D'(n,f_d(n))] \wedge \\&#10;   &amp;\sigma_{2}:[D(n)\wedge G(g,n) \rightarrow G'(g,f_d(n),f_l(n,g))] \wedge \\&#10;   &amp;\sigma_{3}:[D(n)\wedge B(b,n) \rightarrow B'(b,f_d(n),f_a(n,b))]   \\  &#10;\end{split}&#10;\end{align*}&#10;&#10;&#10;\end{document}"/>
  <p:tag name="IGUANATEXSIZE" val="20"/>
  <p:tag name="IGUANATEXCURSOR" val="393"/>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505.4369"/>
  <p:tag name="ORIGINALWIDTH" val="2458.193"/>
  <p:tag name="LATEXADDIN" val="\documentclass{article}&#10;\usepackage{amsmath}&#10;\pagestyle{empty}&#10;\begin{document}&#10; \begin{align*}%&#10; \begin{split}&#10;\ &amp; [\sigma_{1}: \forall n \ D(n) \rightarrow D'(n,f_d(n))  \wedge \\&#10;   &amp;\quad   [\sigma_{2}: \forall g,n \ G(g,n) \rightarrow G'(g,f_d(n),f_l(n,g)) ] \wedge \\&#10;   &amp;\quad   [\sigma_{3}: \forall b,n \ B(b,n) \rightarrow B'(b,f_d(n),f_a(n,b))] ] \\&#10;   \end{split}&#10; \end{align*}&#10; &#10;&#10;&#10;&#10;\end{document}"/>
  <p:tag name="IGUANATEXSIZE" val="20"/>
  <p:tag name="IGUANATEXCURSOR" val="296"/>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505.4369"/>
  <p:tag name="ORIGINALWIDTH" val="2098.238"/>
  <p:tag name="LATEXADDIN" val="\documentclass{article}&#10;\usepackage{amsmath}&#10;\usepackage{xcolor}&#10;\definecolor{mygreen}{RGB}{5, 114, 63}&#10;\definecolor{myblue}{RGB}{57, 128, 198}&#10;\definecolor{myred}{RGB}{201, 4, 30}&#10;\usepackage{bm}&#10;\pagestyle{empty}&#10;\begin{document}&#10;\begin{align*}&#10;  \begin{split} &#10;  \sigma_{1}&amp;: \bm{\textcolor{myred}{[}}\forall n\ D(n) \rightarrow \exists y_d \ D'(n,y_d)  \wedge \\&#10;  &amp;\sigma_{2}: \bm{\textcolor{mygreen}{[}}\forall g \ G(g,n) \rightarrow \exists y_l \ G'(g,y_d,y_l) \bm{\textcolor{mygreen}{]}} \wedge \\&#10;  &amp;\sigma_{3}:  \bm{\textcolor{mygreen}{[}}\forall b \ B(b,n) \rightarrow  \exists y_a \ B'(b,y_d,y_a)\bm{\textcolor{mygreen}{]} \textcolor{myred}{]}}&#10;  \end{split}&#10;  \end{align*}&#10;&#10;&#10;&#10;\end{document}"/>
  <p:tag name="IGUANATEXSIZE" val="20"/>
  <p:tag name="IGUANATEXCURSOR" val="685"/>
  <p:tag name="TRANSPARENCY" val="True"/>
  <p:tag name="FILENAME" val=""/>
  <p:tag name="LATEXENGINEID" val="0"/>
  <p:tag name="TEMPFOLDER" val="e:\"/>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505.4369"/>
  <p:tag name="ORIGINALWIDTH" val="2098.238"/>
  <p:tag name="LATEXADDIN" val="\documentclass{article}&#10;\usepackage{amsmath}&#10;\usepackage{xcolor}&#10;\definecolor{mygreen}{RGB}{5, 114, 63}&#10;\definecolor{myblue}{RGB}{57, 128, 198}&#10;\definecolor{myred}{RGB}{201, 4, 30}&#10;\usepackage{bm}&#10;\pagestyle{empty}&#10;\begin{document}&#10;\begin{align*}&#10;  \begin{split} &#10;  \sigma_{1}&amp;: \bm{\textcolor{myred}{[}}\forall n\ D(n) \rightarrow \exists y_d \ D'(n,y_d)  \wedge \\&#10;  &amp;\sigma_{2}: \bm{\textcolor{mygreen}{[}}\forall g \ G(g,n) \rightarrow \exists y_l \ G'(g,y_d,y_l) \bm{\textcolor{mygreen}{]}} \wedge \\&#10;  &amp;\sigma_{3}:  \bm{\textcolor{mygreen}{[}}\forall b \ B(b,n) \rightarrow  \exists y_a \ B'(b,y_d,y_a)\bm{\textcolor{mygreen}{]} \textcolor{myred}{]}}&#10;  \end{split}&#10;  \end{align*}&#10;&#10;&#10;&#10;\end{document}"/>
  <p:tag name="IGUANATEXSIZE" val="20"/>
  <p:tag name="IGUANATEXCURSOR" val="685"/>
  <p:tag name="TRANSPARENCY" val="True"/>
  <p:tag name="FILENAME" val=""/>
  <p:tag name="LATEXENGINEID" val="0"/>
  <p:tag name="TEMPFOLDER" val="e:\"/>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679.415"/>
  <p:tag name="ORIGINALWIDTH" val="2464.942"/>
  <p:tag name="LATEXADDIN" val="\documentclass{article}&#10;\usepackage{amsmath}&#10;\usepackage{xcolor}&#10;\usepackage{bm}&#10;\definecolor{mygreen}{RGB}{5, 114, 63}&#10;\pagestyle{empty}&#10;\begin{document}&#10;&#10; \begin{align*}&#10;  \begin{split} &#10;  &amp;\exists f_d,f_l,f_a \ \forall n,g, b\\&#10;  &amp;\sigma_{1}:\bm{\textcolor{mygreen}{[}}D(n) \rightarrow D'(n,f_d(n))\bm{\textcolor{mygreen}{]}}\wedge \\&#10;  &amp;\sigma_{2}:\bm{\textcolor{mygreen}{[}} D(n)\wedge G(g,n) \rightarrow G'(g,f_d(n),f_l(n,g))\textcolor{mygreen}{\bm{]}} \wedge \\&#10;  &amp;\sigma_{3}:\bm{\textcolor{mygreen}{[}} D(n)\wedge B(b,n) \rightarrow B'(b,f_d(n),f_a(n,b))\bm{\textcolor{mygreen}{]}}\\[-0.1cm] &#10;  \end{split}&#10;  \end{align*}&#10;&#10;&#10;\end{document}"/>
  <p:tag name="IGUANATEXSIZE" val="20"/>
  <p:tag name="IGUANATEXCURSOR" val="80"/>
  <p:tag name="TRANSPARENCY" val="True"/>
  <p:tag name="FILENAME" val=""/>
  <p:tag name="LATEXENGINEID" val="0"/>
  <p:tag name="TEMPFOLDER" val="e:\"/>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696.6629"/>
  <p:tag name="ORIGINALWIDTH" val="2455.943"/>
  <p:tag name="LATEXADDIN" val="\documentclass{article}&#10;\usepackage{amsmath}&#10;\pagestyle{empty}&#10;\begin{document}&#10; \begin{align*}%&#10; \begin{split}&#10;&amp;\sigma_{1}:[D(n) \rightarrow D'(n,f_d(n))] \wedge \\&#10;   &amp;\sigma_{2}:[D(n)\wedge G(g,n) \rightarrow G'(g,f_d(n),f_l(n,g))] \wedge \\&#10;   &amp;\sigma_{3}:[D(n)\wedge B(b,n) \rightarrow B'(b,f_d(n),f_a(n,b))] \wedge \\&#10;   &amp;\sigma_{4}:[P(p) \rightarrow P'(p,f_p(p)]&#10;\end{split}&#10; \end{align*}&#10; &#10;&#10;&#10;&#10;\end{document}"/>
  <p:tag name="IGUANATEXSIZE" val="28"/>
  <p:tag name="IGUANATEXCURSOR" val="369"/>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679.415"/>
  <p:tag name="ORIGINALWIDTH" val="2464.942"/>
  <p:tag name="LATEXADDIN" val="\documentclass{article}&#10;\usepackage{amsmath}&#10;\usepackage{xcolor}&#10;\usepackage{bm}&#10;\definecolor{mygreen}{RGB}{5, 114, 63}&#10;\pagestyle{empty}&#10;\begin{document}&#10;&#10; \begin{align*}&#10;  \begin{split} &#10;  &amp;\exists f_d,f_l,f_a \ \forall n,g, b\\&#10;  &amp;\sigma_{1}:\bm{\textcolor{mygreen}{[}}D(n) \rightarrow D'(n,f_d(n))\bm{\textcolor{mygreen}{]}}\wedge \\&#10;  &amp;\sigma_{2}:\bm{\textcolor{mygreen}{[}} D(n)\wedge G(g,n) \rightarrow G'(g,f_d(n),f_l(n,g))\textcolor{mygreen}{\bm{]}} \wedge \\&#10;  &amp;\sigma_{3}:\bm{\textcolor{mygreen}{[}} D(n)\wedge B(b,n) \rightarrow B'(b,f_d(n),f_a(n,b))\bm{\textcolor{mygreen}{]}}\\[-0.1cm] &#10;  \end{split}&#10;  \end{align*}&#10;&#10;&#10;\end{document}"/>
  <p:tag name="IGUANATEXSIZE" val="20"/>
  <p:tag name="IGUANATEXCURSOR" val="80"/>
  <p:tag name="TRANSPARENCY" val="True"/>
  <p:tag name="FILENAME" val=""/>
  <p:tag name="LATEXENGINEID" val="0"/>
  <p:tag name="TEMPFOLDER" val="e:\"/>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505.4369"/>
  <p:tag name="ORIGINALWIDTH" val="2098.238"/>
  <p:tag name="LATEXADDIN" val="\documentclass{article}&#10;\usepackage{amsmath}&#10;\usepackage{xcolor}&#10;\definecolor{mygreen}{RGB}{5, 114, 63}&#10;\definecolor{myblue}{RGB}{57, 128, 198}&#10;\definecolor{myred}{RGB}{201, 4, 30}&#10;\usepackage{bm}&#10;\pagestyle{empty}&#10;\begin{document}&#10;\begin{align*}&#10;  \begin{split} &#10;  \sigma_{1}&amp;: \bm{\textcolor{myred}{[}}\forall n\ D(n) \rightarrow \exists y_d \ D'(n,y_d)  \wedge \\&#10;  &amp;\sigma_{2}: \bm{\textcolor{mygreen}{[}}\forall g \ G(g,n) \rightarrow \exists y_l \ G'(g,y_d,y_l) \bm{\textcolor{mygreen}{]}} \wedge \\&#10;  &amp;\sigma_{3}:  \bm{\textcolor{mygreen}{[}}\forall b \ B(b,n) \rightarrow  \exists y_a \ B'(b,y_d,y_a)\bm{\textcolor{mygreen}{]} \textcolor{myred}{]}}&#10;  \end{split}&#10;  \end{align*}&#10;&#10;&#10;&#10;\end{document}"/>
  <p:tag name="IGUANATEXSIZE" val="20"/>
  <p:tag name="IGUANATEXCURSOR" val="558"/>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679.415"/>
  <p:tag name="ORIGINALWIDTH" val="2464.942"/>
  <p:tag name="LATEXADDIN" val="\documentclass{article}&#10;\usepackage{amsmath}&#10;\usepackage{xcolor}&#10;\usepackage{bm}&#10;\definecolor{mygreen}{RGB}{5, 114, 63}&#10;\pagestyle{empty}&#10;\begin{document}&#10;&#10; \begin{align*}&#10;  \begin{split} &#10;  &amp;\exists f_d,f_l,f_a \ \forall n,g, b\\&#10;  &amp;\sigma_{1}:\bm{\textcolor{mygreen}{[}}D(n) \rightarrow D'(n,f_d(n))\bm{\textcolor{mygreen}{]}}\wedge \\&#10;  &amp;\sigma_{2}:\bm{\textcolor{mygreen}{[}} D(n)\wedge G(g,n) \rightarrow G'(g,f_d(n),f_l(n,g))\textcolor{mygreen}{\bm{]}} \wedge \\&#10;  &amp;\sigma_{3}:\bm{\textcolor{mygreen}{[}} D(n)\wedge B(b,n) \rightarrow B'(b,f_d(n),f_a(n,b))\bm{\textcolor{mygreen}{]}}\\[-0.1cm] &#10;  \end{split}&#10;  \end{align*}&#10;&#10;&#10;\end{document}"/>
  <p:tag name="IGUANATEXSIZE" val="20"/>
  <p:tag name="IGUANATEXCURSOR" val="80"/>
  <p:tag name="TRANSPARENCY" val="True"/>
  <p:tag name="FILENAME" val=""/>
  <p:tag name="LATEXENGINEID" val="0"/>
  <p:tag name="TEMPFOLDER" val="e:\"/>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192.351"/>
  <p:tag name="LATEXADDIN" val="\documentclass{article}&#10;\usepackage{amsmath}&#10;\pagestyle{empty}&#10;\begin{document}&#10;&#10;\begin{align*}%&#10;\begin{split}\exists f_1, f_2  \forall x_1, x_2,x_3\ (S(x_1, x_2,x_3)\rightarrow T(f_1(x_1, x_2),f_2(x_1,x_3)) )&#10;\end{split}&#10;\end{align*}&#10;&#10;&#10;\end{document}"/>
  <p:tag name="IGUANATEXSIZE" val="20"/>
  <p:tag name="IGUANATEXCURSOR" val="234"/>
  <p:tag name="TRANSPARENCY" val="True"/>
  <p:tag name="FILENAME" val=""/>
  <p:tag name="LATEXENGINEID" val="0"/>
  <p:tag name="TEMPFOLDER" val="e:\"/>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679.415"/>
  <p:tag name="ORIGINALWIDTH" val="2464.942"/>
  <p:tag name="LATEXADDIN" val="\documentclass{article}&#10;\usepackage{amsmath}&#10;\usepackage{xcolor}&#10;\usepackage{bm}&#10;\definecolor{mygreen}{RGB}{5, 114, 63}&#10;\pagestyle{empty}&#10;\begin{document}&#10;&#10; \begin{align*}&#10;  \begin{split} &#10;  &amp;\exists f_d,f_l,f_a \ \forall n,g, b\\&#10;  &amp;\sigma_{1}:\bm{\textcolor{mygreen}{[}}D(n) \rightarrow D'(n,f_d(n))\bm{\textcolor{mygreen}{]}}\wedge \\&#10;  &amp;\sigma_{2}:\bm{\textcolor{mygreen}{[}} D(n)\wedge G(g,n) \rightarrow G'(g,f_d(n),f_l(n,g))\textcolor{mygreen}{\bm{]}} \wedge \\&#10;  &amp;\sigma_{3}:\bm{\textcolor{mygreen}{[}} D(n)\wedge B(b,n) \rightarrow B'(b,f_d(n),f_a(n,b))\bm{\textcolor{mygreen}{]}}\\[-0.1cm] &#10;  \end{split}&#10;  \end{align*}&#10;&#10;&#10;\end{document}"/>
  <p:tag name="IGUANATEXSIZE" val="20"/>
  <p:tag name="IGUANATEXCURSOR" val="80"/>
  <p:tag name="TRANSPARENCY" val="True"/>
  <p:tag name="FILENAME" val=""/>
  <p:tag name="LATEXENGINEID" val="0"/>
  <p:tag name="TEMPFOLDER" val="e:\"/>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498.6877"/>
  <p:tag name="ORIGINALWIDTH" val="2201.725"/>
  <p:tag name="LATEXADDIN" val="\documentclass{article}&#10;\usepackage{amsmath}&#10;\pagestyle{empty}&#10;\begin{document}&#10;\begin{align*}%&#10;\begin{split}&#10;\sigma_{1}:  [ \forall x_1\   S_1(&amp;x_1)  \rightarrow \exists f_1 \\&#10;  \sigma_{2}:  [ \forall x_2\   &amp;S_2(x_2) \rightarrow  R_2(f_1(x_1), x_2)] \wedge \\&#10;  \sigma_{3}: [ \forall x_3\    &amp; S_3(x_1,x_3) \rightarrow   R_3(f_1(x_1), x_3) ] \\&#10;\end{split}&#10;\end{align*}&#10;&#10; &#10;&#10;&#10;&#10;\end{document}"/>
  <p:tag name="IGUANATEXSIZE" val="20"/>
  <p:tag name="IGUANATEXCURSOR" val="344"/>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498.6877"/>
  <p:tag name="ORIGINALWIDTH" val="1949.006"/>
  <p:tag name="LATEXADDIN" val="\documentclass{article}&#10;\usepackage{amsmath}&#10;\pagestyle{empty}&#10;\begin{document}&#10; \begin{align*}%&#10; \begin{split}&#10;\sigma_{1}: [\forall x_1\   S_1(x_1)  \rightarrow &amp;\exists y_1 \\&#10; \sigma_{2}:  [\forall x_2\    S_2(x_2) &amp;\rightarrow  R_2(y_1, x_2)] \wedge \\&#10; \sigma_{3}:  [ \forall x_3\    S_3(x_1,&amp;x_3) \rightarrow   R_3(y_1, x_3)   ] \\&#10;\end{split}&#10; \end{align*}&#10; &#10;&#10;&#10;&#10;\end{document}"/>
  <p:tag name="IGUANATEXSIZE" val="20"/>
  <p:tag name="IGUANATEXCURSOR" val="334"/>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679.415"/>
  <p:tag name="ORIGINALWIDTH" val="2277.465"/>
  <p:tag name="LATEXADDIN" val="\documentclass{article}&#10;\usepackage{amsmath}&#10;\pagestyle{empty}&#10;\begin{document}&#10; \begin{align*}%&#10; \begin{split}&#10;&amp; \exists f_1, f_2 \\&#10;&amp; \sigma_{1}:[S_1(x_1) \rightarrow \text{true} ] \wedge \\&#10;&amp; \sigma_{2}:[S_1(x_1)\wedge   S_2(x_2) \rightarrow  R_2(f_1(x_1), x_2)] \wedge \\&#10;&amp; \sigma_{3}:[S_1(x_1)\wedge S_3(x_1,x_3) \rightarrow   R_3(f_1(x_1), x_3)]    \\&#10;\end{split}&#10; \end{align*}&#10; &#10;&#10;&#10;&#10;\end{document}"/>
  <p:tag name="IGUANATEXSIZE" val="20"/>
  <p:tag name="IGUANATEXCURSOR" val="354"/>
  <p:tag name="TRANSPARENCY" val="True"/>
  <p:tag name="FILENAME" val=""/>
  <p:tag name="LATEXENGINEID" val="0"/>
  <p:tag name="TEMPFOLDER" val="e:\temp\"/>
  <p:tag name="LATEXFORMHEIGHT" val="312"/>
  <p:tag name="LATEXFORMWIDTH" val="384"/>
  <p:tag name="LATEXFORMWRAP" val="True"/>
  <p:tag name="BITMAPVECTOR" val="0"/>
</p:tagLst>
</file>

<file path=ppt/theme/theme1.xml><?xml version="1.0" encoding="utf-8"?>
<a:theme xmlns:a="http://schemas.openxmlformats.org/drawingml/2006/main" name="FIT-Master">
  <a:themeElements>
    <a:clrScheme name="FIT">
      <a:dk1>
        <a:sysClr val="windowText" lastClr="000000"/>
      </a:dk1>
      <a:lt1>
        <a:sysClr val="window" lastClr="FFFFFF"/>
      </a:lt1>
      <a:dk2>
        <a:srgbClr val="455F51"/>
      </a:dk2>
      <a:lt2>
        <a:srgbClr val="E2DFCC"/>
      </a:lt2>
      <a:accent1>
        <a:srgbClr val="0067A6"/>
      </a:accent1>
      <a:accent2>
        <a:srgbClr val="179C7D"/>
      </a:accent2>
      <a:accent3>
        <a:srgbClr val="37A76F"/>
      </a:accent3>
      <a:accent4>
        <a:srgbClr val="44C1A3"/>
      </a:accent4>
      <a:accent5>
        <a:srgbClr val="4EB3CF"/>
      </a:accent5>
      <a:accent6>
        <a:srgbClr val="51C3F9"/>
      </a:accent6>
      <a:hlink>
        <a:srgbClr val="6B9F25"/>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i5-Master">
  <a:themeElements>
    <a:clrScheme name="FIT">
      <a:dk1>
        <a:sysClr val="windowText" lastClr="000000"/>
      </a:dk1>
      <a:lt1>
        <a:sysClr val="window" lastClr="FFFFFF"/>
      </a:lt1>
      <a:dk2>
        <a:srgbClr val="455F51"/>
      </a:dk2>
      <a:lt2>
        <a:srgbClr val="E2DFCC"/>
      </a:lt2>
      <a:accent1>
        <a:srgbClr val="0067A6"/>
      </a:accent1>
      <a:accent2>
        <a:srgbClr val="179C7D"/>
      </a:accent2>
      <a:accent3>
        <a:srgbClr val="37A76F"/>
      </a:accent3>
      <a:accent4>
        <a:srgbClr val="44C1A3"/>
      </a:accent4>
      <a:accent5>
        <a:srgbClr val="4EB3CF"/>
      </a:accent5>
      <a:accent6>
        <a:srgbClr val="51C3F9"/>
      </a:accent6>
      <a:hlink>
        <a:srgbClr val="6B9F25"/>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TM02900771[[fn=Segment]]</Template>
  <TotalTime>3484</TotalTime>
  <Words>1549</Words>
  <Application>Microsoft Office PowerPoint</Application>
  <PresentationFormat>Widescreen</PresentationFormat>
  <Paragraphs>327</Paragraphs>
  <Slides>29</Slides>
  <Notes>9</Notes>
  <HiddenSlides>13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CMBX9</vt:lpstr>
      <vt:lpstr>SimSun</vt:lpstr>
      <vt:lpstr>Arial</vt:lpstr>
      <vt:lpstr>Calibri</vt:lpstr>
      <vt:lpstr>Calibri Light</vt:lpstr>
      <vt:lpstr>Cambria Math</vt:lpstr>
      <vt:lpstr>Consolas</vt:lpstr>
      <vt:lpstr>Symbol</vt:lpstr>
      <vt:lpstr>Times New Roman</vt:lpstr>
      <vt:lpstr>Wingdings</vt:lpstr>
      <vt:lpstr>FIT-Master</vt:lpstr>
      <vt:lpstr>i5-Master</vt:lpstr>
      <vt:lpstr>Rewriting of Plain SO Tgds into Nested Tgds</vt:lpstr>
      <vt:lpstr>Agenda</vt:lpstr>
      <vt:lpstr>Introduction</vt:lpstr>
      <vt:lpstr>Running  Example</vt:lpstr>
      <vt:lpstr>Our Use Case: Schema Mapping for Heterogeneous Data Lakes</vt:lpstr>
      <vt:lpstr>Research Questions</vt:lpstr>
      <vt:lpstr>Research Questions</vt:lpstr>
      <vt:lpstr>Research Questions</vt:lpstr>
      <vt:lpstr>Intuition: from nested tgd to plain SO tgd </vt:lpstr>
      <vt:lpstr>Our Approach: rewrite plain SO tgds (Q1)</vt:lpstr>
      <vt:lpstr>Our Approach</vt:lpstr>
      <vt:lpstr>Our Approach</vt:lpstr>
      <vt:lpstr>Our Approach: Rewritability Conditions (Q2)</vt:lpstr>
      <vt:lpstr>Evaluation Results</vt:lpstr>
      <vt:lpstr>Evaluation Results</vt:lpstr>
      <vt:lpstr>Evaluation Results</vt:lpstr>
      <vt:lpstr>Evaluation Results</vt:lpstr>
      <vt:lpstr>Conclusion</vt:lpstr>
      <vt:lpstr>References</vt:lpstr>
      <vt:lpstr>Q&amp;A</vt:lpstr>
      <vt:lpstr>Background: Data Lakes</vt:lpstr>
      <vt:lpstr>How to get data into the data lake?</vt:lpstr>
      <vt:lpstr>Our Approach: Algorithms</vt:lpstr>
      <vt:lpstr>Our Approach: Algorithms</vt:lpstr>
      <vt:lpstr>Our Approach: Algorithms</vt:lpstr>
      <vt:lpstr>Our Approach: answering Q2</vt:lpstr>
      <vt:lpstr>PowerPoint Presentation</vt:lpstr>
      <vt:lpstr>PowerPoint Presentation</vt:lpstr>
      <vt:lpstr>PowerPoint Presentation</vt:lpstr>
    </vt:vector>
  </TitlesOfParts>
  <Company>Fraunhofer FIT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 for the Technical Data Lake Architecture</dc:title>
  <dc:creator>Christoph Quix</dc:creator>
  <cp:lastModifiedBy>rihan hai</cp:lastModifiedBy>
  <cp:revision>300</cp:revision>
  <dcterms:created xsi:type="dcterms:W3CDTF">2016-06-26T01:45:32Z</dcterms:created>
  <dcterms:modified xsi:type="dcterms:W3CDTF">2019-08-29T20:40:07Z</dcterms:modified>
</cp:coreProperties>
</file>